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8" r:id="rId1"/>
    <p:sldMasterId id="2147483790" r:id="rId2"/>
    <p:sldMasterId id="2147483799" r:id="rId3"/>
    <p:sldMasterId id="2147483806" r:id="rId4"/>
    <p:sldMasterId id="2147483812" r:id="rId5"/>
    <p:sldMasterId id="2147483824" r:id="rId6"/>
  </p:sldMasterIdLst>
  <p:notesMasterIdLst>
    <p:notesMasterId r:id="rId41"/>
  </p:notesMasterIdLst>
  <p:sldIdLst>
    <p:sldId id="2076137142" r:id="rId7"/>
    <p:sldId id="2076137147" r:id="rId8"/>
    <p:sldId id="2076137148" r:id="rId9"/>
    <p:sldId id="328" r:id="rId10"/>
    <p:sldId id="693" r:id="rId11"/>
    <p:sldId id="624" r:id="rId12"/>
    <p:sldId id="698" r:id="rId13"/>
    <p:sldId id="690" r:id="rId14"/>
    <p:sldId id="691" r:id="rId15"/>
    <p:sldId id="2076137143" r:id="rId16"/>
    <p:sldId id="361" r:id="rId17"/>
    <p:sldId id="514" r:id="rId18"/>
    <p:sldId id="513" r:id="rId19"/>
    <p:sldId id="534" r:id="rId20"/>
    <p:sldId id="280" r:id="rId21"/>
    <p:sldId id="2076137144" r:id="rId22"/>
    <p:sldId id="263" r:id="rId23"/>
    <p:sldId id="293" r:id="rId24"/>
    <p:sldId id="291" r:id="rId25"/>
    <p:sldId id="297" r:id="rId26"/>
    <p:sldId id="298" r:id="rId27"/>
    <p:sldId id="2076137146" r:id="rId28"/>
    <p:sldId id="793" r:id="rId29"/>
    <p:sldId id="256" r:id="rId30"/>
    <p:sldId id="795" r:id="rId31"/>
    <p:sldId id="796" r:id="rId32"/>
    <p:sldId id="797" r:id="rId33"/>
    <p:sldId id="2076137145" r:id="rId34"/>
    <p:sldId id="257" r:id="rId35"/>
    <p:sldId id="283" r:id="rId36"/>
    <p:sldId id="288" r:id="rId37"/>
    <p:sldId id="284" r:id="rId38"/>
    <p:sldId id="285" r:id="rId39"/>
    <p:sldId id="207613714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03F"/>
    <a:srgbClr val="2806BA"/>
    <a:srgbClr val="E2AC00"/>
    <a:srgbClr val="FFD57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D5415-A690-4EC5-9404-8992E383AC3E}" v="11" dt="2022-05-25T16:20:01.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5" autoAdjust="0"/>
  </p:normalViewPr>
  <p:slideViewPr>
    <p:cSldViewPr snapToGrid="0" snapToObjects="1">
      <p:cViewPr varScale="1">
        <p:scale>
          <a:sx n="81" d="100"/>
          <a:sy n="81" d="100"/>
        </p:scale>
        <p:origin x="126" y="474"/>
      </p:cViewPr>
      <p:guideLst/>
    </p:cSldViewPr>
  </p:slideViewPr>
  <p:outlineViewPr>
    <p:cViewPr>
      <p:scale>
        <a:sx n="33" d="100"/>
        <a:sy n="33" d="100"/>
      </p:scale>
      <p:origin x="0" y="-3156"/>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1591AF-3472-ED42-BEC1-87D756E18ACF}" type="datetimeFigureOut">
              <a:rPr lang="en-US" smtClean="0"/>
              <a:t>6/2/2022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EAF24B-A617-5F47-9015-53FF1FC4C22A}" type="slidenum">
              <a:rPr lang="en-US" smtClean="0"/>
              <a:t>‹#›</a:t>
            </a:fld>
            <a:endParaRPr lang="en-US"/>
          </a:p>
        </p:txBody>
      </p:sp>
    </p:spTree>
    <p:extLst>
      <p:ext uri="{BB962C8B-B14F-4D97-AF65-F5344CB8AC3E}">
        <p14:creationId xmlns:p14="http://schemas.microsoft.com/office/powerpoint/2010/main" val="1588595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AF24B-A617-5F47-9015-53FF1FC4C22A}" type="slidenum">
              <a:rPr lang="en-US" smtClean="0"/>
              <a:t>1</a:t>
            </a:fld>
            <a:endParaRPr lang="en-US"/>
          </a:p>
        </p:txBody>
      </p:sp>
    </p:spTree>
    <p:extLst>
      <p:ext uri="{BB962C8B-B14F-4D97-AF65-F5344CB8AC3E}">
        <p14:creationId xmlns:p14="http://schemas.microsoft.com/office/powerpoint/2010/main" val="1766829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EV-related construction.</a:t>
            </a:r>
          </a:p>
          <a:p>
            <a:endParaRPr lang="en-US" dirty="0"/>
          </a:p>
          <a:p>
            <a:r>
              <a:rPr lang="en-US" sz="1800" dirty="0">
                <a:effectLst/>
                <a:latin typeface="Times New Roman" panose="02020603050405020304" pitchFamily="18" charset="0"/>
                <a:ea typeface="SimSun" panose="02010600030101010101" pitchFamily="2" charset="-122"/>
                <a:cs typeface="Arial" panose="020B0604020202020204" pitchFamily="34" charset="0"/>
              </a:rPr>
              <a:t>EVs have almost zero emissions, which greatly improves environmental sustainability for the U.S. where 29% of greenhouse gas emissions are from vehicles. 18.7 million EVs are estimated to be on U.S. roads by 2030 with a 37% annual growth, based on the McKinsey Center for Future Mobility. China has the largest number of EVs in the world and maintains a 35% annual increase in EV sales [5]. Moreover, major auto manufacturers including General Motors, Ford, and Chrysler are committed to an all-EV future in the next 20 years. </a:t>
            </a:r>
          </a:p>
          <a:p>
            <a:endParaRPr lang="en-US" sz="1800" dirty="0">
              <a:effectLst/>
              <a:latin typeface="Times New Roman" panose="02020603050405020304" pitchFamily="18" charset="0"/>
              <a:ea typeface="SimSun" panose="02010600030101010101" pitchFamily="2" charset="-122"/>
              <a:cs typeface="Arial" panose="020B0604020202020204" pitchFamily="34" charset="0"/>
            </a:endParaRPr>
          </a:p>
          <a:p>
            <a:r>
              <a:rPr lang="en-US" dirty="0"/>
              <a:t>The construction cost of distribution lines are too high. No new grid construction is suggested.</a:t>
            </a:r>
          </a:p>
          <a:p>
            <a:r>
              <a:rPr lang="en-US" dirty="0"/>
              <a:t>When choosing a small battery size, every charging station needs a batter storage unit.</a:t>
            </a:r>
          </a:p>
          <a:p>
            <a:r>
              <a:rPr lang="en-US" dirty="0"/>
              <a:t>A combination of </a:t>
            </a:r>
            <a:r>
              <a:rPr lang="en-US" b="1" dirty="0"/>
              <a:t>a small number </a:t>
            </a:r>
            <a:r>
              <a:rPr lang="en-US" dirty="0"/>
              <a:t>of but </a:t>
            </a:r>
            <a:r>
              <a:rPr lang="en-US" b="1" dirty="0"/>
              <a:t>big size </a:t>
            </a:r>
            <a:r>
              <a:rPr lang="en-US" dirty="0"/>
              <a:t>of battery units is preferred to reduce costs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SimSun" panose="02010600030101010101" pitchFamily="2" charset="-122"/>
                <a:cs typeface="Arial" panose="020B0604020202020204" pitchFamily="34" charset="0"/>
              </a:rPr>
              <a:t>EV-integrated buildings (homes, commercials) - Architecture</a:t>
            </a:r>
            <a:endParaRPr lang="en-US" dirty="0"/>
          </a:p>
          <a:p>
            <a:r>
              <a:rPr lang="en-US" dirty="0"/>
              <a:t>Regional sustainable and equitable development  - We can work with urban planning and public policy.</a:t>
            </a:r>
          </a:p>
          <a:p>
            <a:endParaRPr lang="en-US" dirty="0"/>
          </a:p>
          <a:p>
            <a:r>
              <a:rPr lang="en-US" dirty="0"/>
              <a:t>Atlanta EV Toyota, Mercedes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6EA433-FA5F-4B60-9A42-BF3F87F2961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593324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EV-related construction.</a:t>
            </a:r>
          </a:p>
          <a:p>
            <a:endParaRPr lang="en-US" dirty="0"/>
          </a:p>
          <a:p>
            <a:r>
              <a:rPr lang="en-US" sz="1800" dirty="0">
                <a:effectLst/>
                <a:latin typeface="Times New Roman" panose="02020603050405020304" pitchFamily="18" charset="0"/>
                <a:ea typeface="SimSun" panose="02010600030101010101" pitchFamily="2" charset="-122"/>
                <a:cs typeface="Arial" panose="020B0604020202020204" pitchFamily="34" charset="0"/>
              </a:rPr>
              <a:t>EVs have almost zero emissions, which greatly improves environmental sustainability for the U.S. where 29% of greenhouse gas emissions are from vehicles. 18.7 million EVs are estimated to be on U.S. roads by 2030 with a 37% annual growth, based on the McKinsey Center for Future Mobility. China has the largest number of EVs in the world and maintains a 35% annual increase in EV sales [5]. Moreover, major auto manufacturers including General Motors, Ford, and Chrysler are committed to an all-EV future in the next 20 years. </a:t>
            </a:r>
          </a:p>
          <a:p>
            <a:endParaRPr lang="en-US" sz="1800" dirty="0">
              <a:effectLst/>
              <a:latin typeface="Times New Roman" panose="02020603050405020304" pitchFamily="18" charset="0"/>
              <a:ea typeface="SimSun" panose="02010600030101010101" pitchFamily="2" charset="-122"/>
              <a:cs typeface="Arial" panose="020B0604020202020204" pitchFamily="34" charset="0"/>
            </a:endParaRPr>
          </a:p>
          <a:p>
            <a:r>
              <a:rPr lang="en-US" dirty="0"/>
              <a:t>The construction cost of distribution lines are too high. No new grid construction is suggested.</a:t>
            </a:r>
          </a:p>
          <a:p>
            <a:r>
              <a:rPr lang="en-US" dirty="0"/>
              <a:t>When choosing a small battery size, every charging station needs a batter storage unit.</a:t>
            </a:r>
          </a:p>
          <a:p>
            <a:r>
              <a:rPr lang="en-US" dirty="0"/>
              <a:t>A combination of </a:t>
            </a:r>
            <a:r>
              <a:rPr lang="en-US" b="1" dirty="0"/>
              <a:t>a small number </a:t>
            </a:r>
            <a:r>
              <a:rPr lang="en-US" dirty="0"/>
              <a:t>of but </a:t>
            </a:r>
            <a:r>
              <a:rPr lang="en-US" b="1" dirty="0"/>
              <a:t>big size </a:t>
            </a:r>
            <a:r>
              <a:rPr lang="en-US" dirty="0"/>
              <a:t>of battery units is preferred to reduce costs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SimSun" panose="02010600030101010101" pitchFamily="2" charset="-122"/>
                <a:cs typeface="Arial" panose="020B0604020202020204" pitchFamily="34" charset="0"/>
              </a:rPr>
              <a:t>EV-integrated buildings (homes, commercials) - Architecture</a:t>
            </a:r>
            <a:endParaRPr lang="en-US" dirty="0"/>
          </a:p>
          <a:p>
            <a:r>
              <a:rPr lang="en-US" dirty="0"/>
              <a:t>Regional sustainable and equitable development  - We can work with urban planning and public policy.</a:t>
            </a:r>
          </a:p>
          <a:p>
            <a:endParaRPr lang="en-US" dirty="0"/>
          </a:p>
          <a:p>
            <a:r>
              <a:rPr lang="en-US" dirty="0"/>
              <a:t>Atlanta EV Toyota, Mercedes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6EA433-FA5F-4B60-9A42-BF3F87F2961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26813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EB26C-C867-4B14-AF25-8D464E9A05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8712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657C354-13B4-4F7D-B5EF-ECD1FFB67F7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1256048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657C354-13B4-4F7D-B5EF-ECD1FFB67F7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4172512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657C354-13B4-4F7D-B5EF-ECD1FFB67F7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380222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EAF24B-A617-5F47-9015-53FF1FC4C2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834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AF24B-A617-5F47-9015-53FF1FC4C22A}" type="slidenum">
              <a:rPr lang="en-US" smtClean="0"/>
              <a:t>6</a:t>
            </a:fld>
            <a:endParaRPr lang="en-US"/>
          </a:p>
        </p:txBody>
      </p:sp>
    </p:spTree>
    <p:extLst>
      <p:ext uri="{BB962C8B-B14F-4D97-AF65-F5344CB8AC3E}">
        <p14:creationId xmlns:p14="http://schemas.microsoft.com/office/powerpoint/2010/main" val="1351410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AF24B-A617-5F47-9015-53FF1FC4C22A}" type="slidenum">
              <a:rPr lang="en-US" smtClean="0"/>
              <a:t>8</a:t>
            </a:fld>
            <a:endParaRPr lang="en-US"/>
          </a:p>
        </p:txBody>
      </p:sp>
    </p:spTree>
    <p:extLst>
      <p:ext uri="{BB962C8B-B14F-4D97-AF65-F5344CB8AC3E}">
        <p14:creationId xmlns:p14="http://schemas.microsoft.com/office/powerpoint/2010/main" val="23813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EAF24B-A617-5F47-9015-53FF1FC4C22A}" type="slidenum">
              <a:rPr lang="en-US" smtClean="0"/>
              <a:t>9</a:t>
            </a:fld>
            <a:endParaRPr lang="en-US"/>
          </a:p>
        </p:txBody>
      </p:sp>
    </p:spTree>
    <p:extLst>
      <p:ext uri="{BB962C8B-B14F-4D97-AF65-F5344CB8AC3E}">
        <p14:creationId xmlns:p14="http://schemas.microsoft.com/office/powerpoint/2010/main" val="1552971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Clr>
                <a:srgbClr val="0C533A"/>
              </a:buClr>
              <a:buFont typeface="+mj-lt"/>
              <a:buAutoNum type="arabicPeriod"/>
            </a:pPr>
            <a:endParaRPr lang="en-US" sz="1200" dirty="0">
              <a:latin typeface="Gotham Book"/>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40D17C7-31D9-9048-BA3B-91BB85CE9DF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987848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the impact of us vs china manufacturing based on material mining transport and local electricity grid</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1C58177-09BC-9342-B418-B4544399333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108953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LCA considers both the energy change in the building and the electricity production from the PV to calculate the net energy benefit</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1C58177-09BC-9342-B418-B4544399333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721354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Evaluate the technical, economic and environmental feasibility of using end of life battery for stationary applications in various locations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1C58177-09BC-9342-B418-B4544399333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endParaRPr>
          </a:p>
        </p:txBody>
      </p:sp>
    </p:spTree>
    <p:extLst>
      <p:ext uri="{BB962C8B-B14F-4D97-AF65-F5344CB8AC3E}">
        <p14:creationId xmlns:p14="http://schemas.microsoft.com/office/powerpoint/2010/main" val="85218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hemeOverride" Target="../theme/themeOverride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hemeOverride" Target="../theme/themeOverride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08B9EBBA-996F-894A-B54A-D6246ED52CEA}" type="datetimeFigureOut">
              <a:rPr lang="en-US" smtClean="0"/>
              <a:pPr/>
              <a:t>6/2/2022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4705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6/2/2022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3733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ED62726E-379B-B349-9EED-81ED093FA806}" type="datetimeFigureOut">
              <a:rPr lang="en-US" smtClean="0"/>
              <a:pPr/>
              <a:t>6/2/2022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9913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728842"/>
            <a:ext cx="10363200" cy="1301965"/>
          </a:xfrm>
          <a:prstGeom prst="rect">
            <a:avLst/>
          </a:prstGeom>
        </p:spPr>
        <p:txBody>
          <a:bodyPr>
            <a:normAutofit/>
          </a:bodyPr>
          <a:lstStyle>
            <a:lvl1pPr algn="l">
              <a:defRPr sz="3600" b="0" i="0" baseline="0">
                <a:ln>
                  <a:noFill/>
                </a:ln>
                <a:solidFill>
                  <a:srgbClr val="18453B"/>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p:cNvSpPr>
            <a:spLocks noGrp="1"/>
          </p:cNvSpPr>
          <p:nvPr>
            <p:ph type="subTitle" idx="1"/>
          </p:nvPr>
        </p:nvSpPr>
        <p:spPr>
          <a:xfrm>
            <a:off x="914400" y="3030807"/>
            <a:ext cx="10363200" cy="2102356"/>
          </a:xfrm>
          <a:prstGeom prst="rect">
            <a:avLst/>
          </a:prstGeom>
        </p:spPr>
        <p:txBody>
          <a:bodyPr anchor="t">
            <a:normAutofit/>
          </a:bodyPr>
          <a:lstStyle>
            <a:lvl1pPr marL="0" indent="0" algn="l">
              <a:buNone/>
              <a:defRPr sz="2400" b="0" i="0">
                <a:solidFill>
                  <a:schemeClr val="tx1">
                    <a:lumMod val="65000"/>
                    <a:lumOff val="35000"/>
                  </a:schemeClr>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b="0" i="0">
                <a:solidFill>
                  <a:srgbClr val="595959"/>
                </a:solidFill>
                <a:latin typeface="Arial" panose="020B0604020202020204" pitchFamily="34" charset="0"/>
                <a:ea typeface="Arial" panose="020B0604020202020204" pitchFamily="34" charset="0"/>
                <a:cs typeface="Arial" panose="020B0604020202020204" pitchFamily="34" charset="0"/>
              </a:defRPr>
            </a:lvl1pPr>
          </a:lstStyle>
          <a:p>
            <a:pPr>
              <a:defRPr/>
            </a:pPr>
            <a:fld id="{01F7F0CA-5344-1348-8923-9134AD1606AA}" type="datetime1">
              <a:rPr lang="en-US" smtClean="0"/>
              <a:t>6/2/2022</a:t>
            </a:fld>
            <a:endParaRPr lang="en-US" dirty="0"/>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Arial" panose="020B0604020202020204" pitchFamily="34" charset="0"/>
                <a:cs typeface="Arial" panose="020B0604020202020204" pitchFamily="34" charset="0"/>
              </a:defRPr>
            </a:lvl1pPr>
          </a:lstStyle>
          <a:p>
            <a:pPr>
              <a:defRPr/>
            </a:pPr>
            <a:r>
              <a:rPr lang="en-US" dirty="0"/>
              <a:t>Footer</a:t>
            </a: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b="0" i="0">
                <a:solidFill>
                  <a:srgbClr val="595959"/>
                </a:solidFill>
                <a:latin typeface="Arial" panose="020B0604020202020204" pitchFamily="34" charset="0"/>
                <a:ea typeface="Arial" panose="020B0604020202020204" pitchFamily="34" charset="0"/>
                <a:cs typeface="Arial" panose="020B0604020202020204" pitchFamily="34" charset="0"/>
              </a:defRPr>
            </a:lvl1pPr>
          </a:lstStyle>
          <a:p>
            <a:pPr>
              <a:defRPr/>
            </a:pPr>
            <a:fld id="{205D934E-3E61-264D-8682-F58928E18B84}" type="slidenum">
              <a:rPr lang="en-US" smtClean="0"/>
              <a:pPr>
                <a:defRPr/>
              </a:pPr>
              <a:t>‹#›</a:t>
            </a:fld>
            <a:endParaRPr lang="en-US" dirty="0"/>
          </a:p>
        </p:txBody>
      </p:sp>
    </p:spTree>
    <p:extLst>
      <p:ext uri="{BB962C8B-B14F-4D97-AF65-F5344CB8AC3E}">
        <p14:creationId xmlns:p14="http://schemas.microsoft.com/office/powerpoint/2010/main" val="3247019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248608"/>
            <a:ext cx="10972800" cy="480233"/>
          </a:xfrm>
          <a:prstGeom prst="rect">
            <a:avLst/>
          </a:prstGeom>
        </p:spPr>
        <p:txBody>
          <a:bodyPr>
            <a:normAutofit/>
          </a:bodyPr>
          <a:lstStyle>
            <a:lvl1pPr algn="l">
              <a:defRPr sz="3600" b="0" i="0" baseline="0">
                <a:solidFill>
                  <a:srgbClr val="18453B"/>
                </a:solidFill>
                <a:latin typeface="Arial" panose="020B0604020202020204" pitchFamily="34" charset="0"/>
                <a:cs typeface="Arial" panose="020B0604020202020204" pitchFamily="34" charset="0"/>
              </a:defRPr>
            </a:lvl1pPr>
          </a:lstStyle>
          <a:p>
            <a:r>
              <a:rPr lang="en-US" dirty="0"/>
              <a:t>1 column</a:t>
            </a:r>
          </a:p>
        </p:txBody>
      </p:sp>
      <p:sp>
        <p:nvSpPr>
          <p:cNvPr id="3" name="Content Placeholder 2"/>
          <p:cNvSpPr>
            <a:spLocks noGrp="1"/>
          </p:cNvSpPr>
          <p:nvPr>
            <p:ph idx="1"/>
          </p:nvPr>
        </p:nvSpPr>
        <p:spPr>
          <a:xfrm>
            <a:off x="609600" y="2059670"/>
            <a:ext cx="10972800" cy="406649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b="0" i="0">
                <a:solidFill>
                  <a:srgbClr val="595959"/>
                </a:solidFill>
                <a:latin typeface="Arial" panose="020B0604020202020204" pitchFamily="34" charset="0"/>
                <a:ea typeface="Arial" panose="020B0604020202020204" pitchFamily="34" charset="0"/>
                <a:cs typeface="Arial" panose="020B0604020202020204" pitchFamily="34" charset="0"/>
              </a:defRPr>
            </a:lvl1pPr>
          </a:lstStyle>
          <a:p>
            <a:pPr>
              <a:defRPr/>
            </a:pPr>
            <a:fld id="{A78FEEEC-3E95-6C4D-882E-0B4129EFF8F2}" type="datetime1">
              <a:rPr lang="en-US" smtClean="0"/>
              <a:t>6/2/2022</a:t>
            </a:fld>
            <a:endParaRPr lang="en-US" dirty="0"/>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Arial" panose="020B0604020202020204" pitchFamily="34" charset="0"/>
                <a:cs typeface="Arial" panose="020B0604020202020204" pitchFamily="34" charset="0"/>
              </a:defRPr>
            </a:lvl1pPr>
          </a:lstStyle>
          <a:p>
            <a:pPr>
              <a:defRPr/>
            </a:pPr>
            <a:r>
              <a:rPr lang="en-US" dirty="0"/>
              <a:t>Footer</a:t>
            </a: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b="0" i="0">
                <a:solidFill>
                  <a:srgbClr val="595959"/>
                </a:solidFill>
                <a:latin typeface="Arial" panose="020B0604020202020204" pitchFamily="34" charset="0"/>
                <a:ea typeface="Arial" panose="020B0604020202020204" pitchFamily="34" charset="0"/>
                <a:cs typeface="Arial" panose="020B0604020202020204" pitchFamily="34" charset="0"/>
              </a:defRPr>
            </a:lvl1pPr>
          </a:lstStyle>
          <a:p>
            <a:pPr>
              <a:defRPr/>
            </a:pPr>
            <a:fld id="{0B4461CB-4CA9-2A43-A3FA-624E1DA485A6}" type="slidenum">
              <a:rPr lang="en-US" smtClean="0"/>
              <a:pPr>
                <a:defRPr/>
              </a:pPr>
              <a:t>‹#›</a:t>
            </a:fld>
            <a:endParaRPr lang="en-US" dirty="0"/>
          </a:p>
        </p:txBody>
      </p:sp>
    </p:spTree>
    <p:extLst>
      <p:ext uri="{BB962C8B-B14F-4D97-AF65-F5344CB8AC3E}">
        <p14:creationId xmlns:p14="http://schemas.microsoft.com/office/powerpoint/2010/main" val="2367695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6525"/>
            <a:ext cx="10972800" cy="480233"/>
          </a:xfrm>
          <a:prstGeom prst="rect">
            <a:avLst/>
          </a:prstGeom>
        </p:spPr>
        <p:txBody>
          <a:bodyPr>
            <a:normAutofit/>
          </a:bodyPr>
          <a:lstStyle>
            <a:lvl1pPr algn="l">
              <a:defRPr sz="3600" b="0" i="0" baseline="0">
                <a:solidFill>
                  <a:schemeClr val="bg1"/>
                </a:solidFill>
                <a:latin typeface="Arial" panose="020B0604020202020204" pitchFamily="34" charset="0"/>
                <a:cs typeface="Arial" panose="020B0604020202020204" pitchFamily="34" charset="0"/>
              </a:defRPr>
            </a:lvl1pPr>
          </a:lstStyle>
          <a:p>
            <a:r>
              <a:rPr lang="en-US" dirty="0"/>
              <a:t>1 column</a:t>
            </a:r>
          </a:p>
        </p:txBody>
      </p:sp>
      <p:sp>
        <p:nvSpPr>
          <p:cNvPr id="3" name="Content Placeholder 2"/>
          <p:cNvSpPr>
            <a:spLocks noGrp="1"/>
          </p:cNvSpPr>
          <p:nvPr>
            <p:ph idx="1"/>
          </p:nvPr>
        </p:nvSpPr>
        <p:spPr>
          <a:xfrm>
            <a:off x="609600" y="867720"/>
            <a:ext cx="10972800" cy="5258445"/>
          </a:xfrm>
          <a:prstGeom prst="rect">
            <a:avLst/>
          </a:prstGeom>
        </p:spPr>
        <p:txBody>
          <a:bodyPr/>
          <a:lstStyle>
            <a:lvl1pPr>
              <a:buClr>
                <a:srgbClr val="18453B"/>
              </a:buClr>
              <a:buFont typeface="Arial"/>
              <a:buChar char="•"/>
              <a:defRPr sz="2800" b="0" i="0">
                <a:solidFill>
                  <a:srgbClr val="595959"/>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rgbClr val="595959"/>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b="0" i="0">
                <a:solidFill>
                  <a:srgbClr val="595959"/>
                </a:solidFill>
                <a:latin typeface="Arial" panose="020B0604020202020204" pitchFamily="34" charset="0"/>
                <a:ea typeface="Arial" panose="020B0604020202020204" pitchFamily="34" charset="0"/>
                <a:cs typeface="Arial" panose="020B0604020202020204" pitchFamily="34" charset="0"/>
              </a:defRPr>
            </a:lvl1pPr>
          </a:lstStyle>
          <a:p>
            <a:pPr>
              <a:defRPr/>
            </a:pPr>
            <a:fld id="{7F01467F-F9FA-5348-B65F-FC25F0B012B6}" type="datetime1">
              <a:rPr lang="en-US" smtClean="0"/>
              <a:t>6/2/2022</a:t>
            </a:fld>
            <a:endParaRPr lang="en-US" dirty="0"/>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Arial" panose="020B0604020202020204" pitchFamily="34" charset="0"/>
                <a:cs typeface="Arial" panose="020B0604020202020204" pitchFamily="34" charset="0"/>
              </a:defRPr>
            </a:lvl1pPr>
          </a:lstStyle>
          <a:p>
            <a:pPr>
              <a:defRPr/>
            </a:pPr>
            <a:r>
              <a:rPr lang="en-US" dirty="0"/>
              <a:t>Footer</a:t>
            </a: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b="0" i="0">
                <a:solidFill>
                  <a:srgbClr val="595959"/>
                </a:solidFill>
                <a:latin typeface="Arial" panose="020B0604020202020204" pitchFamily="34" charset="0"/>
                <a:ea typeface="Arial" panose="020B0604020202020204" pitchFamily="34" charset="0"/>
                <a:cs typeface="Arial" panose="020B0604020202020204" pitchFamily="34" charset="0"/>
              </a:defRPr>
            </a:lvl1pPr>
          </a:lstStyle>
          <a:p>
            <a:pPr>
              <a:defRPr/>
            </a:pPr>
            <a:fld id="{0B4461CB-4CA9-2A43-A3FA-624E1DA485A6}" type="slidenum">
              <a:rPr lang="en-US" smtClean="0"/>
              <a:pPr>
                <a:defRPr/>
              </a:pPr>
              <a:t>‹#›</a:t>
            </a:fld>
            <a:endParaRPr lang="en-US" dirty="0"/>
          </a:p>
        </p:txBody>
      </p:sp>
    </p:spTree>
    <p:extLst>
      <p:ext uri="{BB962C8B-B14F-4D97-AF65-F5344CB8AC3E}">
        <p14:creationId xmlns:p14="http://schemas.microsoft.com/office/powerpoint/2010/main" val="792635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003155"/>
            <a:ext cx="10972800" cy="875092"/>
          </a:xfrm>
          <a:prstGeom prst="rect">
            <a:avLst/>
          </a:prstGeom>
        </p:spPr>
        <p:txBody>
          <a:bodyPr>
            <a:normAutofit/>
          </a:bodyPr>
          <a:lstStyle>
            <a:lvl1pPr algn="l">
              <a:defRPr sz="3600" b="0" i="0" baseline="0">
                <a:solidFill>
                  <a:srgbClr val="18453B"/>
                </a:solidFill>
                <a:latin typeface="Arial" panose="020B0604020202020204" pitchFamily="34" charset="0"/>
                <a:cs typeface="Arial" panose="020B0604020202020204" pitchFamily="34" charset="0"/>
              </a:defRPr>
            </a:lvl1pPr>
          </a:lstStyle>
          <a:p>
            <a:r>
              <a:rPr lang="en-US" dirty="0"/>
              <a:t>2 columns</a:t>
            </a:r>
          </a:p>
        </p:txBody>
      </p:sp>
      <p:sp>
        <p:nvSpPr>
          <p:cNvPr id="3" name="Content Placeholder 2"/>
          <p:cNvSpPr>
            <a:spLocks noGrp="1"/>
          </p:cNvSpPr>
          <p:nvPr>
            <p:ph idx="1"/>
          </p:nvPr>
        </p:nvSpPr>
        <p:spPr>
          <a:xfrm>
            <a:off x="609600" y="2059668"/>
            <a:ext cx="5267605" cy="4296683"/>
          </a:xfrm>
          <a:prstGeom prst="rect">
            <a:avLst/>
          </a:prstGeom>
        </p:spPr>
        <p:txBody>
          <a:bodyPr/>
          <a:lstStyle>
            <a:lvl1pPr>
              <a:buClr>
                <a:schemeClr val="tx1">
                  <a:lumMod val="75000"/>
                  <a:lumOff val="25000"/>
                </a:schemeClr>
              </a:buClr>
              <a:buFont typeface="Arial"/>
              <a:buChar char="•"/>
              <a:defRPr sz="2800" b="0" i="0">
                <a:solidFill>
                  <a:schemeClr val="tx1">
                    <a:lumMod val="65000"/>
                    <a:lumOff val="35000"/>
                  </a:schemeClr>
                </a:solidFill>
                <a:latin typeface="Arial" panose="020B0604020202020204" pitchFamily="34" charset="0"/>
                <a:cs typeface="Arial" panose="020B0604020202020204" pitchFamily="34" charset="0"/>
              </a:defRPr>
            </a:lvl1pPr>
            <a:lvl2pPr>
              <a:buClr>
                <a:schemeClr val="tx1">
                  <a:lumMod val="75000"/>
                  <a:lumOff val="25000"/>
                </a:schemeClr>
              </a:buClr>
              <a:buSzPct val="85000"/>
              <a:buFont typeface="Arial"/>
              <a:buChar char="•"/>
              <a:defRPr sz="2400" b="0" i="0">
                <a:solidFill>
                  <a:schemeClr val="tx1">
                    <a:lumMod val="65000"/>
                    <a:lumOff val="35000"/>
                  </a:schemeClr>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b="0" i="0">
                <a:solidFill>
                  <a:srgbClr val="595959"/>
                </a:solidFill>
                <a:latin typeface="Arial" panose="020B0604020202020204" pitchFamily="34" charset="0"/>
                <a:ea typeface="Arial" panose="020B0604020202020204" pitchFamily="34" charset="0"/>
                <a:cs typeface="Arial" panose="020B0604020202020204" pitchFamily="34" charset="0"/>
              </a:defRPr>
            </a:lvl1pPr>
          </a:lstStyle>
          <a:p>
            <a:pPr>
              <a:defRPr/>
            </a:pPr>
            <a:fld id="{76838042-4FD5-264B-B188-AA52C8228A2A}" type="datetime1">
              <a:rPr lang="en-US" smtClean="0"/>
              <a:t>6/2/2022</a:t>
            </a:fld>
            <a:endParaRPr lang="en-US" dirty="0"/>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Arial" panose="020B0604020202020204" pitchFamily="34" charset="0"/>
                <a:cs typeface="Arial" panose="020B0604020202020204" pitchFamily="34" charset="0"/>
              </a:defRPr>
            </a:lvl1pPr>
          </a:lstStyle>
          <a:p>
            <a:pPr>
              <a:defRPr/>
            </a:pPr>
            <a:r>
              <a:rPr lang="en-US" dirty="0"/>
              <a:t>Footer</a:t>
            </a:r>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b="0" i="0">
                <a:solidFill>
                  <a:srgbClr val="595959"/>
                </a:solidFill>
                <a:latin typeface="Arial" panose="020B0604020202020204" pitchFamily="34" charset="0"/>
                <a:ea typeface="Arial" panose="020B0604020202020204" pitchFamily="34" charset="0"/>
                <a:cs typeface="Arial" panose="020B0604020202020204" pitchFamily="34" charset="0"/>
              </a:defRPr>
            </a:lvl1pPr>
          </a:lstStyle>
          <a:p>
            <a:pPr>
              <a:defRPr/>
            </a:pPr>
            <a:fld id="{4599938D-0427-3542-974E-F7CD887B3868}" type="slidenum">
              <a:rPr lang="en-US" smtClean="0"/>
              <a:pPr>
                <a:defRPr/>
              </a:pPr>
              <a:t>‹#›</a:t>
            </a:fld>
            <a:endParaRPr lang="en-US" dirty="0"/>
          </a:p>
        </p:txBody>
      </p:sp>
      <p:sp>
        <p:nvSpPr>
          <p:cNvPr id="8" name="Content Placeholder 2"/>
          <p:cNvSpPr>
            <a:spLocks noGrp="1"/>
          </p:cNvSpPr>
          <p:nvPr>
            <p:ph idx="13"/>
          </p:nvPr>
        </p:nvSpPr>
        <p:spPr>
          <a:xfrm>
            <a:off x="6314795" y="2059668"/>
            <a:ext cx="5267605" cy="4296683"/>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Arial" panose="020B0604020202020204" pitchFamily="34" charset="0"/>
                <a:cs typeface="Arial" panose="020B0604020202020204" pitchFamily="34" charset="0"/>
              </a:defRPr>
            </a:lvl1pPr>
            <a:lvl2pPr>
              <a:buClr>
                <a:schemeClr val="tx1">
                  <a:lumMod val="75000"/>
                  <a:lumOff val="25000"/>
                </a:schemeClr>
              </a:buClr>
              <a:buFont typeface="Wingdings" charset="2"/>
              <a:buChar char="§"/>
              <a:defRPr sz="2400" b="0" i="0">
                <a:solidFill>
                  <a:schemeClr val="tx1">
                    <a:lumMod val="65000"/>
                    <a:lumOff val="35000"/>
                  </a:schemeClr>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7158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09874"/>
            <a:ext cx="10972800" cy="821732"/>
          </a:xfrm>
          <a:prstGeom prst="rect">
            <a:avLst/>
          </a:prstGeom>
        </p:spPr>
        <p:txBody>
          <a:bodyPr>
            <a:normAutofit/>
          </a:bodyPr>
          <a:lstStyle>
            <a:lvl1pPr algn="l">
              <a:defRPr sz="3600" b="0" i="0">
                <a:solidFill>
                  <a:srgbClr val="18453B"/>
                </a:solidFill>
                <a:latin typeface="Arial" panose="020B0604020202020204" pitchFamily="34" charset="0"/>
                <a:cs typeface="Arial" panose="020B0604020202020204" pitchFamily="34" charset="0"/>
              </a:defRPr>
            </a:lvl1pPr>
          </a:lstStyle>
          <a:p>
            <a:r>
              <a:rPr lang="en-US" dirty="0"/>
              <a:t>1 column, no bullets</a:t>
            </a:r>
          </a:p>
        </p:txBody>
      </p:sp>
      <p:sp>
        <p:nvSpPr>
          <p:cNvPr id="3" name="Content Placeholder 2"/>
          <p:cNvSpPr>
            <a:spLocks noGrp="1"/>
          </p:cNvSpPr>
          <p:nvPr>
            <p:ph idx="1"/>
          </p:nvPr>
        </p:nvSpPr>
        <p:spPr>
          <a:xfrm>
            <a:off x="609600" y="2081012"/>
            <a:ext cx="10972800" cy="4024165"/>
          </a:xfrm>
          <a:prstGeom prst="rect">
            <a:avLst/>
          </a:prstGeom>
        </p:spPr>
        <p:txBody>
          <a:bodyPr wrap="square" numCol="1" anchor="t"/>
          <a:lstStyle>
            <a:lvl1pPr marL="0" indent="0" algn="l">
              <a:buClr>
                <a:schemeClr val="tx1">
                  <a:lumMod val="75000"/>
                  <a:lumOff val="25000"/>
                </a:schemeClr>
              </a:buClr>
              <a:buFontTx/>
              <a:buNone/>
              <a:defRPr sz="2400" b="0" i="0" baseline="0">
                <a:solidFill>
                  <a:schemeClr val="tx1">
                    <a:lumMod val="75000"/>
                    <a:lumOff val="25000"/>
                  </a:schemeClr>
                </a:solidFill>
                <a:latin typeface="Arial" panose="020B0604020202020204" pitchFamily="34" charset="0"/>
                <a:cs typeface="Arial" panose="020B0604020202020204" pitchFamily="34" charset="0"/>
              </a:defRPr>
            </a:lvl1pPr>
            <a:lvl2pPr marL="0" indent="0" algn="l">
              <a:buClr>
                <a:schemeClr val="tx1">
                  <a:lumMod val="75000"/>
                  <a:lumOff val="25000"/>
                </a:schemeClr>
              </a:buClr>
              <a:buFontTx/>
              <a:buNone/>
              <a:defRPr sz="2000" b="0" i="0">
                <a:solidFill>
                  <a:schemeClr val="tx1">
                    <a:lumMod val="75000"/>
                    <a:lumOff val="25000"/>
                  </a:schemeClr>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b="0" i="0">
                <a:solidFill>
                  <a:srgbClr val="595959"/>
                </a:solidFill>
                <a:latin typeface="Arial" panose="020B0604020202020204" pitchFamily="34" charset="0"/>
                <a:ea typeface="Arial" panose="020B0604020202020204" pitchFamily="34" charset="0"/>
                <a:cs typeface="Arial" panose="020B0604020202020204" pitchFamily="34" charset="0"/>
              </a:defRPr>
            </a:lvl1pPr>
          </a:lstStyle>
          <a:p>
            <a:pPr>
              <a:defRPr/>
            </a:pPr>
            <a:fld id="{C3F49765-090B-0049-8B6E-655121441768}" type="datetime1">
              <a:rPr lang="en-US" smtClean="0"/>
              <a:t>6/2/2022</a:t>
            </a:fld>
            <a:endParaRPr lang="en-US" dirty="0"/>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Arial" panose="020B0604020202020204" pitchFamily="34" charset="0"/>
                <a:cs typeface="Arial" panose="020B0604020202020204" pitchFamily="34" charset="0"/>
              </a:defRPr>
            </a:lvl1pPr>
          </a:lstStyle>
          <a:p>
            <a:pPr>
              <a:defRPr/>
            </a:pPr>
            <a:r>
              <a:rPr lang="en-US" dirty="0"/>
              <a:t>Footer</a:t>
            </a:r>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b="0" i="0">
                <a:solidFill>
                  <a:srgbClr val="595959"/>
                </a:solidFill>
                <a:latin typeface="Arial" panose="020B0604020202020204" pitchFamily="34" charset="0"/>
                <a:ea typeface="Arial" panose="020B0604020202020204" pitchFamily="34" charset="0"/>
                <a:cs typeface="Arial" panose="020B0604020202020204" pitchFamily="34" charset="0"/>
              </a:defRPr>
            </a:lvl1pPr>
          </a:lstStyle>
          <a:p>
            <a:pPr>
              <a:defRPr/>
            </a:pPr>
            <a:fld id="{4DCE0E26-47BB-FF4B-814B-E43C1B98F5D1}" type="slidenum">
              <a:rPr lang="en-US" smtClean="0"/>
              <a:pPr>
                <a:defRPr/>
              </a:pPr>
              <a:t>‹#›</a:t>
            </a:fld>
            <a:endParaRPr lang="en-US" dirty="0"/>
          </a:p>
        </p:txBody>
      </p:sp>
    </p:spTree>
    <p:extLst>
      <p:ext uri="{BB962C8B-B14F-4D97-AF65-F5344CB8AC3E}">
        <p14:creationId xmlns:p14="http://schemas.microsoft.com/office/powerpoint/2010/main" val="1463626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875092"/>
            <a:ext cx="10972800" cy="725109"/>
          </a:xfrm>
          <a:prstGeom prst="rect">
            <a:avLst/>
          </a:prstGeom>
        </p:spPr>
        <p:txBody>
          <a:bodyPr>
            <a:normAutofit/>
          </a:bodyPr>
          <a:lstStyle>
            <a:lvl1pPr algn="l">
              <a:defRPr sz="3600" b="0" i="0">
                <a:solidFill>
                  <a:srgbClr val="18453B"/>
                </a:solidFill>
                <a:latin typeface="Arial" panose="020B0604020202020204" pitchFamily="34" charset="0"/>
                <a:cs typeface="Arial" panose="020B0604020202020204" pitchFamily="34" charset="0"/>
              </a:defRPr>
            </a:lvl1pPr>
          </a:lstStyle>
          <a:p>
            <a:r>
              <a:rPr lang="en-US" dirty="0"/>
              <a:t>1 column with numbers</a:t>
            </a:r>
          </a:p>
        </p:txBody>
      </p:sp>
      <p:sp>
        <p:nvSpPr>
          <p:cNvPr id="3" name="Content Placeholder 2"/>
          <p:cNvSpPr>
            <a:spLocks noGrp="1"/>
          </p:cNvSpPr>
          <p:nvPr>
            <p:ph idx="1"/>
          </p:nvPr>
        </p:nvSpPr>
        <p:spPr>
          <a:xfrm>
            <a:off x="609600" y="1674905"/>
            <a:ext cx="10972800" cy="4419600"/>
          </a:xfrm>
          <a:prstGeom prst="rect">
            <a:avLst/>
          </a:prstGeom>
        </p:spPr>
        <p:txBody>
          <a:bodyPr wrap="square" numCol="1" anchor="t"/>
          <a:lstStyle>
            <a:lvl1pPr marL="457189" indent="-457189" algn="l">
              <a:buClr>
                <a:schemeClr val="tx1">
                  <a:lumMod val="75000"/>
                  <a:lumOff val="25000"/>
                </a:schemeClr>
              </a:buClr>
              <a:buFont typeface="+mj-lt"/>
              <a:buAutoNum type="arabicPeriod"/>
              <a:defRPr sz="2400" b="0" i="0" baseline="0">
                <a:solidFill>
                  <a:schemeClr val="tx1">
                    <a:lumMod val="75000"/>
                    <a:lumOff val="25000"/>
                  </a:schemeClr>
                </a:solidFill>
                <a:latin typeface="Arial" panose="020B0604020202020204" pitchFamily="34" charset="0"/>
                <a:cs typeface="Arial" panose="020B0604020202020204" pitchFamily="34" charset="0"/>
              </a:defRPr>
            </a:lvl1pPr>
            <a:lvl2pPr marL="457189" indent="182875" algn="l">
              <a:buClr>
                <a:schemeClr val="tx1">
                  <a:lumMod val="75000"/>
                  <a:lumOff val="25000"/>
                </a:schemeClr>
              </a:buClr>
              <a:buSzPct val="85000"/>
              <a:buFont typeface="Arial"/>
              <a:buChar char="•"/>
              <a:defRPr sz="2000" b="0" i="0">
                <a:solidFill>
                  <a:schemeClr val="tx1">
                    <a:lumMod val="75000"/>
                    <a:lumOff val="25000"/>
                  </a:schemeClr>
                </a:solidFill>
                <a:latin typeface="Arial" panose="020B0604020202020204" pitchFamily="34" charset="0"/>
                <a:cs typeface="Arial" panose="020B0604020202020204" pitchFamily="34" charset="0"/>
              </a:defRPr>
            </a:lvl2pPr>
            <a:lvl3pPr>
              <a:buClr>
                <a:schemeClr val="tx1">
                  <a:lumMod val="75000"/>
                  <a:lumOff val="25000"/>
                </a:schemeClr>
              </a:buClr>
              <a:defRPr sz="2000" b="0" i="0">
                <a:solidFill>
                  <a:schemeClr val="tx1">
                    <a:lumMod val="75000"/>
                    <a:lumOff val="25000"/>
                  </a:schemeClr>
                </a:solidFill>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b="0" i="0">
                <a:solidFill>
                  <a:srgbClr val="595959"/>
                </a:solidFill>
                <a:latin typeface="Arial" panose="020B0604020202020204" pitchFamily="34" charset="0"/>
                <a:ea typeface="Arial" panose="020B0604020202020204" pitchFamily="34" charset="0"/>
                <a:cs typeface="Arial" panose="020B0604020202020204" pitchFamily="34" charset="0"/>
              </a:defRPr>
            </a:lvl1pPr>
          </a:lstStyle>
          <a:p>
            <a:pPr>
              <a:defRPr/>
            </a:pPr>
            <a:fld id="{E0AA4BEE-03B4-2E40-954A-A7127FF913ED}" type="datetime1">
              <a:rPr lang="en-US" smtClean="0"/>
              <a:t>6/2/2022</a:t>
            </a:fld>
            <a:endParaRPr lang="en-US" dirty="0"/>
          </a:p>
        </p:txBody>
      </p:sp>
      <p:sp>
        <p:nvSpPr>
          <p:cNvPr id="7" name="Footer Placeholder 4"/>
          <p:cNvSpPr>
            <a:spLocks noGrp="1"/>
          </p:cNvSpPr>
          <p:nvPr>
            <p:ph type="ftr" sz="quarter" idx="11"/>
          </p:nvPr>
        </p:nvSpPr>
        <p:spPr/>
        <p:txBody>
          <a:bodyPr/>
          <a:lstStyle>
            <a:lvl1pPr>
              <a:defRPr b="0" i="0">
                <a:solidFill>
                  <a:schemeClr val="tx1">
                    <a:lumMod val="65000"/>
                    <a:lumOff val="35000"/>
                  </a:schemeClr>
                </a:solidFill>
                <a:latin typeface="Arial" panose="020B0604020202020204" pitchFamily="34" charset="0"/>
                <a:cs typeface="Arial" panose="020B0604020202020204" pitchFamily="34" charset="0"/>
              </a:defRPr>
            </a:lvl1pPr>
          </a:lstStyle>
          <a:p>
            <a:pPr>
              <a:defRPr/>
            </a:pPr>
            <a:r>
              <a:rPr lang="en-US" dirty="0"/>
              <a:t>Footer</a:t>
            </a:r>
          </a:p>
        </p:txBody>
      </p:sp>
      <p:sp>
        <p:nvSpPr>
          <p:cNvPr id="8"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b="0" i="0">
                <a:solidFill>
                  <a:srgbClr val="595959"/>
                </a:solidFill>
                <a:latin typeface="Arial" panose="020B0604020202020204" pitchFamily="34" charset="0"/>
                <a:ea typeface="Arial" panose="020B0604020202020204" pitchFamily="34" charset="0"/>
                <a:cs typeface="Arial" panose="020B0604020202020204" pitchFamily="34" charset="0"/>
              </a:defRPr>
            </a:lvl1pPr>
          </a:lstStyle>
          <a:p>
            <a:pPr>
              <a:defRPr/>
            </a:pPr>
            <a:fld id="{14362E17-3E5F-5C4D-AFD9-BBBB918BE234}" type="slidenum">
              <a:rPr lang="en-US" smtClean="0"/>
              <a:pPr>
                <a:defRPr/>
              </a:pPr>
              <a:t>‹#›</a:t>
            </a:fld>
            <a:endParaRPr lang="en-US" dirty="0"/>
          </a:p>
        </p:txBody>
      </p:sp>
    </p:spTree>
    <p:extLst>
      <p:ext uri="{BB962C8B-B14F-4D97-AF65-F5344CB8AC3E}">
        <p14:creationId xmlns:p14="http://schemas.microsoft.com/office/powerpoint/2010/main" val="3131831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873AF11-5CE7-3D48-9866-EFDD7DE2CD0F}" type="datetime1">
              <a:rPr lang="en-US" smtClean="0"/>
              <a:t>6/2/2022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Footer</a:t>
            </a:r>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47A2F856-F1AA-4A45-A1BB-7650259C4760}" type="slidenum">
              <a:rPr lang="en-US"/>
              <a:pPr>
                <a:defRPr/>
              </a:pPr>
              <a:t>‹#›</a:t>
            </a:fld>
            <a:endParaRPr lang="en-US"/>
          </a:p>
        </p:txBody>
      </p:sp>
    </p:spTree>
    <p:extLst>
      <p:ext uri="{BB962C8B-B14F-4D97-AF65-F5344CB8AC3E}">
        <p14:creationId xmlns:p14="http://schemas.microsoft.com/office/powerpoint/2010/main" val="3933160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D724818B-2E2B-4E4B-BC09-090D86F4B0E8}" type="datetime1">
              <a:rPr lang="en-US" smtClean="0"/>
              <a:t>6/2/2022</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DB81A0D1-1EFB-4C4F-A1D9-29C0D950B8D5}" type="slidenum">
              <a:rPr lang="en-US" smtClean="0"/>
              <a:pPr/>
              <a:t>‹#›</a:t>
            </a:fld>
            <a:endParaRPr lang="en-US"/>
          </a:p>
        </p:txBody>
      </p:sp>
    </p:spTree>
    <p:extLst>
      <p:ext uri="{BB962C8B-B14F-4D97-AF65-F5344CB8AC3E}">
        <p14:creationId xmlns:p14="http://schemas.microsoft.com/office/powerpoint/2010/main" val="643925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p:cNvSpPr>
          <p:nvPr/>
        </p:nvSpPr>
        <p:spPr>
          <a:xfrm>
            <a:off x="440286" y="614407"/>
            <a:ext cx="11309338" cy="8229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655589"/>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6/2/2022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6224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8453B"/>
        </a:solidFill>
        <a:effectLst/>
      </p:bgPr>
    </p:bg>
    <p:spTree>
      <p:nvGrpSpPr>
        <p:cNvPr id="1" name=""/>
        <p:cNvGrpSpPr/>
        <p:nvPr/>
      </p:nvGrpSpPr>
      <p:grpSpPr>
        <a:xfrm>
          <a:off x="0" y="0"/>
          <a:ext cx="0" cy="0"/>
          <a:chOff x="0" y="0"/>
          <a:chExt cx="0" cy="0"/>
        </a:xfrm>
      </p:grpSpPr>
      <p:pic>
        <p:nvPicPr>
          <p:cNvPr id="5" name="Picture 4" descr="Spartan WILL helmet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9513" y="369146"/>
            <a:ext cx="4564024" cy="1392982"/>
          </a:xfrm>
          <a:prstGeom prst="rect">
            <a:avLst/>
          </a:prstGeom>
        </p:spPr>
      </p:pic>
      <p:sp>
        <p:nvSpPr>
          <p:cNvPr id="7" name="Title 6"/>
          <p:cNvSpPr>
            <a:spLocks noGrp="1"/>
          </p:cNvSpPr>
          <p:nvPr>
            <p:ph type="title" hasCustomPrompt="1"/>
          </p:nvPr>
        </p:nvSpPr>
        <p:spPr>
          <a:xfrm>
            <a:off x="609600" y="3089836"/>
            <a:ext cx="10972800" cy="1143000"/>
          </a:xfrm>
          <a:prstGeom prst="rect">
            <a:avLst/>
          </a:prstGeom>
        </p:spPr>
        <p:txBody>
          <a:bodyPr vert="horz"/>
          <a:lstStyle>
            <a:lvl1pPr>
              <a:defRPr baseline="0">
                <a:solidFill>
                  <a:srgbClr val="FFFFFF"/>
                </a:solidFill>
              </a:defRPr>
            </a:lvl1pPr>
          </a:lstStyle>
          <a:p>
            <a:r>
              <a:rPr lang="en-US" dirty="0"/>
              <a:t>CLICK TO ADD TITLE</a:t>
            </a:r>
          </a:p>
        </p:txBody>
      </p:sp>
    </p:spTree>
    <p:extLst>
      <p:ext uri="{BB962C8B-B14F-4D97-AF65-F5344CB8AC3E}">
        <p14:creationId xmlns:p14="http://schemas.microsoft.com/office/powerpoint/2010/main" val="47212926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pic>
        <p:nvPicPr>
          <p:cNvPr id="4" name="Picture 3" descr="MSU web type treatm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1" y="6565900"/>
            <a:ext cx="2478616" cy="8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14400" y="1728842"/>
            <a:ext cx="10363200" cy="1301965"/>
          </a:xfrm>
          <a:prstGeom prst="rect">
            <a:avLst/>
          </a:prstGeom>
        </p:spPr>
        <p:txBody>
          <a:bodyPr>
            <a:normAutofit/>
          </a:bodyPr>
          <a:lstStyle>
            <a:lvl1pPr algn="l">
              <a:defRPr sz="3600" b="1" i="0" baseline="0">
                <a:ln>
                  <a:noFill/>
                </a:ln>
                <a:solidFill>
                  <a:srgbClr val="18453B"/>
                </a:solidFill>
                <a:latin typeface="+mn-lt"/>
                <a:cs typeface="Gotham-Bold"/>
              </a:defRPr>
            </a:lvl1pPr>
          </a:lstStyle>
          <a:p>
            <a:r>
              <a:rPr lang="en-US"/>
              <a:t>Click to edit Master title style</a:t>
            </a:r>
            <a:endParaRPr lang="en-US" dirty="0"/>
          </a:p>
        </p:txBody>
      </p:sp>
      <p:sp>
        <p:nvSpPr>
          <p:cNvPr id="3" name="Subtitle 2"/>
          <p:cNvSpPr>
            <a:spLocks noGrp="1"/>
          </p:cNvSpPr>
          <p:nvPr>
            <p:ph type="subTitle" idx="1"/>
          </p:nvPr>
        </p:nvSpPr>
        <p:spPr>
          <a:xfrm>
            <a:off x="914400" y="3039566"/>
            <a:ext cx="10363200" cy="2102356"/>
          </a:xfrm>
          <a:prstGeom prst="rect">
            <a:avLst/>
          </a:prstGeom>
        </p:spPr>
        <p:txBody>
          <a:bodyPr>
            <a:normAutofit/>
          </a:bodyPr>
          <a:lstStyle>
            <a:lvl1pPr marL="0" indent="0" algn="l">
              <a:buNone/>
              <a:defRPr sz="2400" b="0" i="0">
                <a:solidFill>
                  <a:schemeClr val="tx1">
                    <a:lumMod val="65000"/>
                    <a:lumOff val="3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547344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pic>
        <p:nvPicPr>
          <p:cNvPr id="4" name="Picture 3" descr="MSU web type treatm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1" y="6565900"/>
            <a:ext cx="2478616" cy="8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985837"/>
            <a:ext cx="10972800" cy="480233"/>
          </a:xfrm>
          <a:prstGeom prst="rect">
            <a:avLst/>
          </a:prstGeom>
        </p:spPr>
        <p:txBody>
          <a:bodyPr>
            <a:normAutofit/>
          </a:bodyPr>
          <a:lstStyle>
            <a:lvl1pPr algn="l">
              <a:defRPr sz="3600" b="1" i="0" baseline="0">
                <a:solidFill>
                  <a:srgbClr val="18453B"/>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609600" y="1866971"/>
            <a:ext cx="10972800" cy="4066495"/>
          </a:xfrm>
          <a:prstGeom prst="rect">
            <a:avLst/>
          </a:prstGeom>
        </p:spPr>
        <p:txBody>
          <a:bodyPr/>
          <a:lstStyle>
            <a:lvl1pPr marL="457200" indent="-457200" algn="l">
              <a:buClr>
                <a:srgbClr val="18453B"/>
              </a:buClr>
              <a:buFont typeface="Arial"/>
              <a:buChar char="•"/>
              <a:defRPr sz="2800" b="0" i="0">
                <a:solidFill>
                  <a:srgbClr val="595959"/>
                </a:solidFill>
                <a:latin typeface="Arial"/>
                <a:cs typeface="Arial"/>
              </a:defRPr>
            </a:lvl1pPr>
            <a:lvl2pPr marL="742950" indent="-285750" algn="l">
              <a:buClr>
                <a:schemeClr val="tx1">
                  <a:lumMod val="75000"/>
                  <a:lumOff val="25000"/>
                </a:schemeClr>
              </a:buClr>
              <a:buSzPct val="85000"/>
              <a:buFont typeface="Arial"/>
              <a:buChar char="•"/>
              <a:defRPr sz="2400" b="0" i="0">
                <a:solidFill>
                  <a:srgbClr val="595959"/>
                </a:solidFill>
                <a:latin typeface="Arial"/>
                <a:cs typeface="Arial"/>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366958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Title and Content">
    <p:bg>
      <p:bgRef idx="1001">
        <a:schemeClr val="bg1"/>
      </p:bgRef>
    </p:bg>
    <p:spTree>
      <p:nvGrpSpPr>
        <p:cNvPr id="1" name=""/>
        <p:cNvGrpSpPr/>
        <p:nvPr/>
      </p:nvGrpSpPr>
      <p:grpSpPr>
        <a:xfrm>
          <a:off x="0" y="0"/>
          <a:ext cx="0" cy="0"/>
          <a:chOff x="0" y="0"/>
          <a:chExt cx="0" cy="0"/>
        </a:xfrm>
      </p:grpSpPr>
      <p:pic>
        <p:nvPicPr>
          <p:cNvPr id="5" name="Picture 3" descr="MSU web type treatm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1" y="6565900"/>
            <a:ext cx="2478616" cy="8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1003154"/>
            <a:ext cx="10972800" cy="875092"/>
          </a:xfrm>
          <a:prstGeom prst="rect">
            <a:avLst/>
          </a:prstGeom>
        </p:spPr>
        <p:txBody>
          <a:bodyPr>
            <a:normAutofit/>
          </a:bodyPr>
          <a:lstStyle>
            <a:lvl1pPr algn="l">
              <a:defRPr sz="3600" b="1" i="0" baseline="0">
                <a:solidFill>
                  <a:srgbClr val="18453B"/>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609600" y="2059668"/>
            <a:ext cx="5267605" cy="4296682"/>
          </a:xfrm>
          <a:prstGeom prst="rect">
            <a:avLst/>
          </a:prstGeom>
        </p:spPr>
        <p:txBody>
          <a:bodyPr/>
          <a:lstStyle>
            <a:lvl1pPr marL="457200" indent="-457200" algn="l">
              <a:buClr>
                <a:schemeClr val="tx1">
                  <a:lumMod val="75000"/>
                  <a:lumOff val="25000"/>
                </a:schemeClr>
              </a:buClr>
              <a:buFont typeface="Wingdings" charset="2"/>
              <a:buChar char="§"/>
              <a:defRPr sz="2800" b="0" i="0">
                <a:solidFill>
                  <a:schemeClr val="tx1">
                    <a:lumMod val="65000"/>
                    <a:lumOff val="35000"/>
                  </a:schemeClr>
                </a:solidFill>
                <a:latin typeface="Arial"/>
                <a:cs typeface="Arial"/>
              </a:defRPr>
            </a:lvl1pPr>
            <a:lvl2pPr marL="800100" indent="-342900" algn="l">
              <a:buClr>
                <a:schemeClr val="tx1">
                  <a:lumMod val="75000"/>
                  <a:lumOff val="25000"/>
                </a:schemeClr>
              </a:buClr>
              <a:buSzPct val="85000"/>
              <a:buFont typeface="Wingdings" charset="2"/>
              <a:buChar char="§"/>
              <a:defRPr sz="2400" b="0" i="0">
                <a:solidFill>
                  <a:schemeClr val="tx1">
                    <a:lumMod val="65000"/>
                    <a:lumOff val="35000"/>
                  </a:schemeClr>
                </a:solidFill>
                <a:latin typeface="Arial"/>
                <a:cs typeface="Arial"/>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3"/>
          </p:nvPr>
        </p:nvSpPr>
        <p:spPr>
          <a:xfrm>
            <a:off x="6314795" y="2059668"/>
            <a:ext cx="5267605" cy="4296682"/>
          </a:xfrm>
          <a:prstGeom prst="rect">
            <a:avLst/>
          </a:prstGeom>
        </p:spPr>
        <p:txBody>
          <a:bodyPr/>
          <a:lstStyle>
            <a:lvl1pPr marL="457200" indent="-457200" algn="l">
              <a:buClr>
                <a:schemeClr val="tx1">
                  <a:lumMod val="75000"/>
                  <a:lumOff val="25000"/>
                </a:schemeClr>
              </a:buClr>
              <a:buFont typeface="Wingdings" charset="2"/>
              <a:buChar char="§"/>
              <a:defRPr sz="2800" b="0" i="0">
                <a:solidFill>
                  <a:schemeClr val="tx1">
                    <a:lumMod val="65000"/>
                    <a:lumOff val="35000"/>
                  </a:schemeClr>
                </a:solidFill>
                <a:latin typeface="Arial"/>
                <a:cs typeface="Arial"/>
              </a:defRPr>
            </a:lvl1pPr>
            <a:lvl2pPr marL="800100" indent="-342900" algn="l">
              <a:buClr>
                <a:schemeClr val="tx1">
                  <a:lumMod val="75000"/>
                  <a:lumOff val="25000"/>
                </a:schemeClr>
              </a:buClr>
              <a:buFont typeface="Wingdings" charset="2"/>
              <a:buChar char="§"/>
              <a:defRPr sz="2400" b="0" i="0">
                <a:solidFill>
                  <a:schemeClr val="tx1">
                    <a:lumMod val="65000"/>
                    <a:lumOff val="35000"/>
                  </a:schemeClr>
                </a:solidFill>
                <a:latin typeface="Arial"/>
                <a:cs typeface="Arial"/>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000853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tle and Content">
    <p:bg>
      <p:bgRef idx="1001">
        <a:schemeClr val="bg1"/>
      </p:bgRef>
    </p:bg>
    <p:spTree>
      <p:nvGrpSpPr>
        <p:cNvPr id="1" name=""/>
        <p:cNvGrpSpPr/>
        <p:nvPr/>
      </p:nvGrpSpPr>
      <p:grpSpPr>
        <a:xfrm>
          <a:off x="0" y="0"/>
          <a:ext cx="0" cy="0"/>
          <a:chOff x="0" y="0"/>
          <a:chExt cx="0" cy="0"/>
        </a:xfrm>
      </p:grpSpPr>
      <p:pic>
        <p:nvPicPr>
          <p:cNvPr id="4" name="Picture 3" descr="MSU web type treatm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1" y="6565900"/>
            <a:ext cx="2478616" cy="8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1109873"/>
            <a:ext cx="10972800" cy="821732"/>
          </a:xfrm>
          <a:prstGeom prst="rect">
            <a:avLst/>
          </a:prstGeom>
        </p:spPr>
        <p:txBody>
          <a:bodyPr>
            <a:normAutofit/>
          </a:bodyPr>
          <a:lstStyle>
            <a:lvl1pPr algn="l">
              <a:defRPr sz="3600" b="1" i="0">
                <a:solidFill>
                  <a:srgbClr val="18453B"/>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609600" y="2081012"/>
            <a:ext cx="10972800" cy="4024165"/>
          </a:xfrm>
          <a:prstGeom prst="rect">
            <a:avLst/>
          </a:prstGeom>
        </p:spPr>
        <p:txBody>
          <a:bodyPr/>
          <a:lstStyle>
            <a:lvl1pPr marL="0" indent="0" algn="l">
              <a:buClr>
                <a:schemeClr val="tx1">
                  <a:lumMod val="75000"/>
                  <a:lumOff val="25000"/>
                </a:schemeClr>
              </a:buClr>
              <a:buFontTx/>
              <a:buNone/>
              <a:defRPr sz="2400" b="0" i="0" baseline="0">
                <a:solidFill>
                  <a:schemeClr val="tx1">
                    <a:lumMod val="75000"/>
                    <a:lumOff val="25000"/>
                  </a:schemeClr>
                </a:solidFill>
                <a:latin typeface="Arial"/>
                <a:cs typeface="Arial"/>
              </a:defRPr>
            </a:lvl1pPr>
            <a:lvl2pPr marL="0" indent="0" algn="l">
              <a:buClr>
                <a:schemeClr val="tx1">
                  <a:lumMod val="75000"/>
                  <a:lumOff val="25000"/>
                </a:schemeClr>
              </a:buClr>
              <a:buFontTx/>
              <a:buNone/>
              <a:defRPr sz="2000" b="0" i="0">
                <a:solidFill>
                  <a:schemeClr val="tx1">
                    <a:lumMod val="75000"/>
                    <a:lumOff val="25000"/>
                  </a:schemeClr>
                </a:solidFill>
                <a:latin typeface="Arial"/>
                <a:cs typeface="Arial"/>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340028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1"/>
      </p:bgRef>
    </p:bg>
    <p:spTree>
      <p:nvGrpSpPr>
        <p:cNvPr id="1" name=""/>
        <p:cNvGrpSpPr/>
        <p:nvPr/>
      </p:nvGrpSpPr>
      <p:grpSpPr>
        <a:xfrm>
          <a:off x="0" y="0"/>
          <a:ext cx="0" cy="0"/>
          <a:chOff x="0" y="0"/>
          <a:chExt cx="0" cy="0"/>
        </a:xfrm>
      </p:grpSpPr>
      <p:pic>
        <p:nvPicPr>
          <p:cNvPr id="4" name="Picture 3" descr="MSU web type treatm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1" y="6565900"/>
            <a:ext cx="2478616" cy="8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875092"/>
            <a:ext cx="10972800" cy="725109"/>
          </a:xfrm>
          <a:prstGeom prst="rect">
            <a:avLst/>
          </a:prstGeom>
        </p:spPr>
        <p:txBody>
          <a:bodyPr>
            <a:normAutofit/>
          </a:bodyPr>
          <a:lstStyle>
            <a:lvl1pPr algn="l">
              <a:defRPr sz="3600" b="1" i="0">
                <a:solidFill>
                  <a:srgbClr val="18453B"/>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609600" y="1674905"/>
            <a:ext cx="10972800" cy="4419600"/>
          </a:xfrm>
          <a:prstGeom prst="rect">
            <a:avLst/>
          </a:prstGeom>
        </p:spPr>
        <p:txBody>
          <a:bodyPr/>
          <a:lstStyle>
            <a:lvl1pPr marL="457200" indent="-457200" algn="l">
              <a:buClr>
                <a:schemeClr val="tx1">
                  <a:lumMod val="75000"/>
                  <a:lumOff val="25000"/>
                </a:schemeClr>
              </a:buClr>
              <a:buFont typeface="+mj-lt"/>
              <a:buAutoNum type="arabicPeriod"/>
              <a:defRPr sz="2400" b="0" i="0" baseline="0">
                <a:solidFill>
                  <a:schemeClr val="tx1">
                    <a:lumMod val="75000"/>
                    <a:lumOff val="25000"/>
                  </a:schemeClr>
                </a:solidFill>
                <a:latin typeface="Arial"/>
                <a:cs typeface="Arial"/>
              </a:defRPr>
            </a:lvl1pPr>
            <a:lvl2pPr marL="457200" indent="182880" algn="l">
              <a:buClr>
                <a:schemeClr val="tx1">
                  <a:lumMod val="75000"/>
                  <a:lumOff val="25000"/>
                </a:schemeClr>
              </a:buClr>
              <a:buSzPct val="85000"/>
              <a:buFont typeface="Arial"/>
              <a:buChar char="•"/>
              <a:defRPr sz="2000" b="0" i="0">
                <a:solidFill>
                  <a:schemeClr val="tx1">
                    <a:lumMod val="75000"/>
                    <a:lumOff val="25000"/>
                  </a:schemeClr>
                </a:solidFill>
                <a:latin typeface="Arial"/>
                <a:cs typeface="Arial"/>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363433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728842"/>
            <a:ext cx="10363200" cy="1301965"/>
          </a:xfrm>
          <a:prstGeom prst="rect">
            <a:avLst/>
          </a:prstGeom>
        </p:spPr>
        <p:txBody>
          <a:bodyPr>
            <a:normAutofit/>
          </a:bodyPr>
          <a:lstStyle>
            <a:lvl1pPr algn="l">
              <a:defRPr sz="3600" b="0" i="0" baseline="0">
                <a:ln>
                  <a:noFill/>
                </a:ln>
                <a:solidFill>
                  <a:srgbClr val="18453B"/>
                </a:solidFill>
                <a:latin typeface="Gotham-Bold"/>
                <a:cs typeface="Gotham-Bold"/>
              </a:defRPr>
            </a:lvl1pPr>
          </a:lstStyle>
          <a:p>
            <a:r>
              <a:rPr lang="en-US" dirty="0"/>
              <a:t>Presentation Title</a:t>
            </a:r>
          </a:p>
        </p:txBody>
      </p:sp>
      <p:sp>
        <p:nvSpPr>
          <p:cNvPr id="3" name="Subtitle 2"/>
          <p:cNvSpPr>
            <a:spLocks noGrp="1"/>
          </p:cNvSpPr>
          <p:nvPr>
            <p:ph type="subTitle" idx="1"/>
          </p:nvPr>
        </p:nvSpPr>
        <p:spPr>
          <a:xfrm>
            <a:off x="914400" y="3030807"/>
            <a:ext cx="10363200" cy="2102356"/>
          </a:xfrm>
          <a:prstGeom prst="rect">
            <a:avLst/>
          </a:prstGeom>
        </p:spPr>
        <p:txBody>
          <a:bodyPr anchor="t">
            <a:normAutofit/>
          </a:bodyPr>
          <a:lstStyle>
            <a:lvl1pPr marL="0" indent="0" algn="l">
              <a:buNone/>
              <a:defRPr sz="2400" b="0" i="0">
                <a:solidFill>
                  <a:schemeClr val="tx1">
                    <a:lumMod val="75000"/>
                    <a:lumOff val="25000"/>
                  </a:schemeClr>
                </a:solidFill>
                <a:latin typeface="Gotham Book"/>
                <a:cs typeface="Gotham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2573CADC-28D5-4276-A914-AAE9E3D8919B}" type="datetime1">
              <a:rPr lang="en-US" smtClean="0"/>
              <a:t>6/2/2022</a:t>
            </a:fld>
            <a:endParaRPr lang="en-US"/>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205D934E-3E61-264D-8682-F58928E18B84}" type="slidenum">
              <a:rPr lang="en-US"/>
              <a:pPr>
                <a:defRPr/>
              </a:pPr>
              <a:t>‹#›</a:t>
            </a:fld>
            <a:endParaRPr lang="en-US"/>
          </a:p>
        </p:txBody>
      </p:sp>
    </p:spTree>
    <p:extLst>
      <p:ext uri="{BB962C8B-B14F-4D97-AF65-F5344CB8AC3E}">
        <p14:creationId xmlns:p14="http://schemas.microsoft.com/office/powerpoint/2010/main" val="2742508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747030"/>
            <a:ext cx="10972800" cy="981810"/>
          </a:xfrm>
          <a:prstGeom prst="rect">
            <a:avLst/>
          </a:prstGeom>
        </p:spPr>
        <p:txBody>
          <a:bodyPr>
            <a:normAutofit/>
          </a:bodyPr>
          <a:lstStyle>
            <a:lvl1pPr algn="l">
              <a:defRPr sz="3600" b="0" i="0" baseline="0">
                <a:solidFill>
                  <a:srgbClr val="18453B"/>
                </a:solidFill>
                <a:latin typeface="Gotham-Bold"/>
                <a:cs typeface="Gotham-Bold"/>
              </a:defRPr>
            </a:lvl1pPr>
          </a:lstStyle>
          <a:p>
            <a:r>
              <a:rPr lang="en-US" dirty="0"/>
              <a:t>1 column full width, bullets</a:t>
            </a:r>
          </a:p>
        </p:txBody>
      </p:sp>
      <p:sp>
        <p:nvSpPr>
          <p:cNvPr id="3" name="Content Placeholder 2"/>
          <p:cNvSpPr>
            <a:spLocks noGrp="1"/>
          </p:cNvSpPr>
          <p:nvPr>
            <p:ph idx="1"/>
          </p:nvPr>
        </p:nvSpPr>
        <p:spPr>
          <a:xfrm>
            <a:off x="609600" y="2059669"/>
            <a:ext cx="10972800" cy="4066495"/>
          </a:xfrm>
          <a:prstGeom prst="rect">
            <a:avLst/>
          </a:prstGeom>
        </p:spPr>
        <p:txBody>
          <a:bodyPr/>
          <a:lstStyle>
            <a:lvl1pPr>
              <a:buClr>
                <a:schemeClr val="tx1">
                  <a:lumMod val="75000"/>
                  <a:lumOff val="25000"/>
                </a:schemeClr>
              </a:buClr>
              <a:buFont typeface="Wingdings" charset="2"/>
              <a:buChar char="§"/>
              <a:defRPr sz="2800" b="0" i="0">
                <a:solidFill>
                  <a:schemeClr val="tx1">
                    <a:lumMod val="75000"/>
                    <a:lumOff val="25000"/>
                  </a:schemeClr>
                </a:solidFill>
                <a:latin typeface="Gotham Book"/>
                <a:cs typeface="Gotham Book"/>
              </a:defRPr>
            </a:lvl1pPr>
            <a:lvl2pPr marL="649224">
              <a:buClr>
                <a:schemeClr val="tx1">
                  <a:lumMod val="75000"/>
                  <a:lumOff val="25000"/>
                </a:schemeClr>
              </a:buClr>
              <a:buSzPct val="85000"/>
              <a:buFont typeface="Wingdings" charset="2"/>
              <a:buChar char="§"/>
              <a:defRPr sz="24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A4326921-3E95-4C19-87C9-C08BA409AA29}" type="datetime1">
              <a:rPr lang="en-US" smtClean="0"/>
              <a:t>6/2/2022</a:t>
            </a:fld>
            <a:endParaRPr lang="en-US"/>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0B4461CB-4CA9-2A43-A3FA-624E1DA485A6}" type="slidenum">
              <a:rPr lang="en-US"/>
              <a:pPr>
                <a:defRPr/>
              </a:pPr>
              <a:t>‹#›</a:t>
            </a:fld>
            <a:endParaRPr lang="en-US"/>
          </a:p>
        </p:txBody>
      </p:sp>
    </p:spTree>
    <p:extLst>
      <p:ext uri="{BB962C8B-B14F-4D97-AF65-F5344CB8AC3E}">
        <p14:creationId xmlns:p14="http://schemas.microsoft.com/office/powerpoint/2010/main" val="4273081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747030"/>
            <a:ext cx="10972800" cy="981810"/>
          </a:xfrm>
          <a:prstGeom prst="rect">
            <a:avLst/>
          </a:prstGeom>
        </p:spPr>
        <p:txBody>
          <a:bodyPr>
            <a:normAutofit/>
          </a:bodyPr>
          <a:lstStyle>
            <a:lvl1pPr algn="l">
              <a:defRPr sz="3600" b="0" i="0" baseline="0">
                <a:solidFill>
                  <a:srgbClr val="18453B"/>
                </a:solidFill>
                <a:latin typeface="Gotham-Bold"/>
                <a:cs typeface="Gotham-Bold"/>
              </a:defRPr>
            </a:lvl1pPr>
          </a:lstStyle>
          <a:p>
            <a:r>
              <a:rPr lang="en-US" dirty="0"/>
              <a:t>2 columns, bullets</a:t>
            </a:r>
          </a:p>
        </p:txBody>
      </p:sp>
      <p:sp>
        <p:nvSpPr>
          <p:cNvPr id="3" name="Content Placeholder 2"/>
          <p:cNvSpPr>
            <a:spLocks noGrp="1"/>
          </p:cNvSpPr>
          <p:nvPr>
            <p:ph idx="1"/>
          </p:nvPr>
        </p:nvSpPr>
        <p:spPr>
          <a:xfrm>
            <a:off x="609600" y="2059668"/>
            <a:ext cx="5267605" cy="429668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03AC3640-BC6A-4C4D-95BD-BF05E8A776F6}" type="datetime1">
              <a:rPr lang="en-US" smtClean="0"/>
              <a:t>6/2/2022</a:t>
            </a:fld>
            <a:endParaRPr lang="en-US"/>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4599938D-0427-3542-974E-F7CD887B3868}" type="slidenum">
              <a:rPr lang="en-US"/>
              <a:pPr>
                <a:defRPr/>
              </a:pPr>
              <a:t>‹#›</a:t>
            </a:fld>
            <a:endParaRPr lang="en-US"/>
          </a:p>
        </p:txBody>
      </p:sp>
      <p:sp>
        <p:nvSpPr>
          <p:cNvPr id="8" name="Content Placeholder 2"/>
          <p:cNvSpPr>
            <a:spLocks noGrp="1"/>
          </p:cNvSpPr>
          <p:nvPr>
            <p:ph idx="13"/>
          </p:nvPr>
        </p:nvSpPr>
        <p:spPr>
          <a:xfrm>
            <a:off x="6314795" y="2059668"/>
            <a:ext cx="5267605" cy="429668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2556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779045"/>
            <a:ext cx="10972800" cy="821157"/>
          </a:xfrm>
          <a:prstGeom prst="rect">
            <a:avLst/>
          </a:prstGeom>
        </p:spPr>
        <p:txBody>
          <a:bodyPr>
            <a:normAutofit/>
          </a:bodyPr>
          <a:lstStyle>
            <a:lvl1pPr algn="l">
              <a:defRPr sz="3600" b="0" i="0">
                <a:solidFill>
                  <a:srgbClr val="18453B"/>
                </a:solidFill>
                <a:latin typeface="Gotham-Bold"/>
                <a:cs typeface="Gotham-Bold"/>
              </a:defRPr>
            </a:lvl1pPr>
          </a:lstStyle>
          <a:p>
            <a:r>
              <a:rPr lang="en-US" dirty="0"/>
              <a:t>1 column, no bullets</a:t>
            </a:r>
          </a:p>
        </p:txBody>
      </p:sp>
      <p:sp>
        <p:nvSpPr>
          <p:cNvPr id="3" name="Content Placeholder 2"/>
          <p:cNvSpPr>
            <a:spLocks noGrp="1"/>
          </p:cNvSpPr>
          <p:nvPr>
            <p:ph idx="1"/>
          </p:nvPr>
        </p:nvSpPr>
        <p:spPr>
          <a:xfrm>
            <a:off x="609600" y="1600201"/>
            <a:ext cx="10972800" cy="4419600"/>
          </a:xfrm>
          <a:prstGeom prst="rect">
            <a:avLst/>
          </a:prstGeom>
        </p:spPr>
        <p:txBody>
          <a:bodyPr wrap="square" numCol="1" anchor="t"/>
          <a:lstStyle>
            <a:lvl1pPr marL="0" indent="0" algn="l">
              <a:buClr>
                <a:schemeClr val="tx1">
                  <a:lumMod val="75000"/>
                  <a:lumOff val="25000"/>
                </a:schemeClr>
              </a:buClr>
              <a:buFontTx/>
              <a:buNone/>
              <a:defRPr sz="2400" b="0" i="0" baseline="0">
                <a:solidFill>
                  <a:schemeClr val="tx1">
                    <a:lumMod val="75000"/>
                    <a:lumOff val="25000"/>
                  </a:schemeClr>
                </a:solidFill>
                <a:latin typeface="Gotham Book"/>
                <a:cs typeface="Gotham Book"/>
              </a:defRPr>
            </a:lvl1pPr>
            <a:lvl2pPr marL="0" indent="0" algn="l">
              <a:buClr>
                <a:schemeClr val="tx1">
                  <a:lumMod val="75000"/>
                  <a:lumOff val="25000"/>
                </a:schemeClr>
              </a:buClr>
              <a:buFontTx/>
              <a:buNone/>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AC21D264-C5F8-4CBC-BC21-1AD546977188}" type="datetime1">
              <a:rPr lang="en-US" smtClean="0"/>
              <a:t>6/2/2022</a:t>
            </a:fld>
            <a:endParaRPr lang="en-US"/>
          </a:p>
        </p:txBody>
      </p:sp>
      <p:sp>
        <p:nvSpPr>
          <p:cNvPr id="6"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4DCE0E26-47BB-FF4B-814B-E43C1B98F5D1}" type="slidenum">
              <a:rPr lang="en-US"/>
              <a:pPr>
                <a:defRPr/>
              </a:pPr>
              <a:t>‹#›</a:t>
            </a:fld>
            <a:endParaRPr lang="en-US"/>
          </a:p>
        </p:txBody>
      </p:sp>
    </p:spTree>
    <p:extLst>
      <p:ext uri="{BB962C8B-B14F-4D97-AF65-F5344CB8AC3E}">
        <p14:creationId xmlns:p14="http://schemas.microsoft.com/office/powerpoint/2010/main" val="113046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DFA1846-DA80-1C48-A609-854EA85C59AD}" type="datetimeFigureOut">
              <a:rPr lang="en-US" smtClean="0"/>
              <a:pPr/>
              <a:t>6/2/2022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9311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875092"/>
            <a:ext cx="10972800" cy="725109"/>
          </a:xfrm>
          <a:prstGeom prst="rect">
            <a:avLst/>
          </a:prstGeom>
        </p:spPr>
        <p:txBody>
          <a:bodyPr>
            <a:normAutofit/>
          </a:bodyPr>
          <a:lstStyle>
            <a:lvl1pPr algn="l">
              <a:defRPr sz="3600" b="0" i="0">
                <a:solidFill>
                  <a:srgbClr val="18453B"/>
                </a:solidFill>
                <a:latin typeface="Gotham-Bold"/>
                <a:cs typeface="Gotham-Bold"/>
              </a:defRPr>
            </a:lvl1pPr>
          </a:lstStyle>
          <a:p>
            <a:r>
              <a:rPr lang="en-US" dirty="0"/>
              <a:t>1 column, numbers</a:t>
            </a:r>
          </a:p>
        </p:txBody>
      </p:sp>
      <p:sp>
        <p:nvSpPr>
          <p:cNvPr id="3" name="Content Placeholder 2"/>
          <p:cNvSpPr>
            <a:spLocks noGrp="1"/>
          </p:cNvSpPr>
          <p:nvPr>
            <p:ph idx="1"/>
          </p:nvPr>
        </p:nvSpPr>
        <p:spPr>
          <a:xfrm>
            <a:off x="609600" y="1600201"/>
            <a:ext cx="10972800" cy="4419600"/>
          </a:xfrm>
          <a:prstGeom prst="rect">
            <a:avLst/>
          </a:prstGeom>
        </p:spPr>
        <p:txBody>
          <a:bodyPr wrap="square" numCol="1" anchor="t"/>
          <a:lstStyle>
            <a:lvl1pPr marL="457200" indent="-457200" algn="l">
              <a:buClr>
                <a:schemeClr val="tx1">
                  <a:lumMod val="75000"/>
                  <a:lumOff val="25000"/>
                </a:schemeClr>
              </a:buClr>
              <a:buFont typeface="+mj-lt"/>
              <a:buAutoNum type="arabicPeriod"/>
              <a:defRPr sz="2400" b="0" i="0" baseline="0">
                <a:solidFill>
                  <a:schemeClr val="tx1">
                    <a:lumMod val="75000"/>
                    <a:lumOff val="25000"/>
                  </a:schemeClr>
                </a:solidFill>
                <a:latin typeface="Gotham Book"/>
                <a:cs typeface="Gotham Book"/>
              </a:defRPr>
            </a:lvl1pPr>
            <a:lvl2pPr marL="457200" indent="457200" algn="l">
              <a:buClr>
                <a:schemeClr val="tx1">
                  <a:lumMod val="75000"/>
                  <a:lumOff val="25000"/>
                </a:schemeClr>
              </a:buClr>
              <a:buFont typeface="Wingdings" charset="2"/>
              <a:buChar char="§"/>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A0E967DF-CE05-4C14-BB02-2B37E9A5D917}" type="datetime1">
              <a:rPr lang="en-US" smtClean="0"/>
              <a:t>6/2/2022</a:t>
            </a:fld>
            <a:endParaRPr lang="en-US"/>
          </a:p>
        </p:txBody>
      </p:sp>
      <p:sp>
        <p:nvSpPr>
          <p:cNvPr id="7"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8"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14362E17-3E5F-5C4D-AFD9-BBBB918BE234}" type="slidenum">
              <a:rPr lang="en-US"/>
              <a:pPr>
                <a:defRPr/>
              </a:pPr>
              <a:t>‹#›</a:t>
            </a:fld>
            <a:endParaRPr lang="en-US"/>
          </a:p>
        </p:txBody>
      </p:sp>
    </p:spTree>
    <p:extLst>
      <p:ext uri="{BB962C8B-B14F-4D97-AF65-F5344CB8AC3E}">
        <p14:creationId xmlns:p14="http://schemas.microsoft.com/office/powerpoint/2010/main" val="38711509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83EA-1D55-448E-A230-5FA442C029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2A35F6-DC66-450C-856C-E948D2D23C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28523E-D68E-461A-B3FD-06E4ACD75151}"/>
              </a:ext>
            </a:extLst>
          </p:cNvPr>
          <p:cNvSpPr>
            <a:spLocks noGrp="1"/>
          </p:cNvSpPr>
          <p:nvPr>
            <p:ph type="dt" sz="half" idx="10"/>
          </p:nvPr>
        </p:nvSpPr>
        <p:spPr/>
        <p:txBody>
          <a:bodyPr/>
          <a:lstStyle/>
          <a:p>
            <a:fld id="{DB365034-4712-404B-A425-CC4016C9DDF6}" type="datetimeFigureOut">
              <a:rPr lang="en-US" smtClean="0"/>
              <a:t>6/2/2022</a:t>
            </a:fld>
            <a:endParaRPr lang="en-US"/>
          </a:p>
        </p:txBody>
      </p:sp>
      <p:sp>
        <p:nvSpPr>
          <p:cNvPr id="5" name="Footer Placeholder 4">
            <a:extLst>
              <a:ext uri="{FF2B5EF4-FFF2-40B4-BE49-F238E27FC236}">
                <a16:creationId xmlns:a16="http://schemas.microsoft.com/office/drawing/2014/main" id="{9D1F8F01-A3EA-4D2B-A33C-0D5068BC3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D02D5-50A5-4B17-B614-400B8F178521}"/>
              </a:ext>
            </a:extLst>
          </p:cNvPr>
          <p:cNvSpPr>
            <a:spLocks noGrp="1"/>
          </p:cNvSpPr>
          <p:nvPr>
            <p:ph type="sldNum" sz="quarter" idx="12"/>
          </p:nvPr>
        </p:nvSpPr>
        <p:spPr/>
        <p:txBody>
          <a:bodyPr/>
          <a:lstStyle/>
          <a:p>
            <a:fld id="{D0C50993-49D1-40E4-BC0A-78486FD20E90}" type="slidenum">
              <a:rPr lang="en-US" smtClean="0"/>
              <a:t>‹#›</a:t>
            </a:fld>
            <a:endParaRPr lang="en-US"/>
          </a:p>
        </p:txBody>
      </p:sp>
    </p:spTree>
    <p:extLst>
      <p:ext uri="{BB962C8B-B14F-4D97-AF65-F5344CB8AC3E}">
        <p14:creationId xmlns:p14="http://schemas.microsoft.com/office/powerpoint/2010/main" val="4085584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9C38-C7AD-4157-A493-DCA0A6C036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4F984F-9F7E-48A0-97D9-37968429A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A4FDD-01DD-44CF-B54E-AEEE2E67D7E2}"/>
              </a:ext>
            </a:extLst>
          </p:cNvPr>
          <p:cNvSpPr>
            <a:spLocks noGrp="1"/>
          </p:cNvSpPr>
          <p:nvPr>
            <p:ph type="dt" sz="half" idx="10"/>
          </p:nvPr>
        </p:nvSpPr>
        <p:spPr/>
        <p:txBody>
          <a:bodyPr/>
          <a:lstStyle/>
          <a:p>
            <a:fld id="{DB365034-4712-404B-A425-CC4016C9DDF6}" type="datetimeFigureOut">
              <a:rPr lang="en-US" smtClean="0"/>
              <a:t>6/2/2022</a:t>
            </a:fld>
            <a:endParaRPr lang="en-US"/>
          </a:p>
        </p:txBody>
      </p:sp>
      <p:sp>
        <p:nvSpPr>
          <p:cNvPr id="5" name="Footer Placeholder 4">
            <a:extLst>
              <a:ext uri="{FF2B5EF4-FFF2-40B4-BE49-F238E27FC236}">
                <a16:creationId xmlns:a16="http://schemas.microsoft.com/office/drawing/2014/main" id="{CC87034C-D496-4011-AC83-089871C03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7EEC4-61D9-4E96-8ACB-2E70B0EE0E20}"/>
              </a:ext>
            </a:extLst>
          </p:cNvPr>
          <p:cNvSpPr>
            <a:spLocks noGrp="1"/>
          </p:cNvSpPr>
          <p:nvPr>
            <p:ph type="sldNum" sz="quarter" idx="12"/>
          </p:nvPr>
        </p:nvSpPr>
        <p:spPr/>
        <p:txBody>
          <a:bodyPr/>
          <a:lstStyle/>
          <a:p>
            <a:fld id="{D0C50993-49D1-40E4-BC0A-78486FD20E90}" type="slidenum">
              <a:rPr lang="en-US" smtClean="0"/>
              <a:t>‹#›</a:t>
            </a:fld>
            <a:endParaRPr lang="en-US"/>
          </a:p>
        </p:txBody>
      </p:sp>
    </p:spTree>
    <p:extLst>
      <p:ext uri="{BB962C8B-B14F-4D97-AF65-F5344CB8AC3E}">
        <p14:creationId xmlns:p14="http://schemas.microsoft.com/office/powerpoint/2010/main" val="3585215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D9B7C-5FC2-4495-9B91-61DBD6DA16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878DA1-E3E0-4E0A-85E7-79B0CD1063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2CCD0D-3275-4BB7-B59A-1893C7DF95CA}"/>
              </a:ext>
            </a:extLst>
          </p:cNvPr>
          <p:cNvSpPr>
            <a:spLocks noGrp="1"/>
          </p:cNvSpPr>
          <p:nvPr>
            <p:ph type="dt" sz="half" idx="10"/>
          </p:nvPr>
        </p:nvSpPr>
        <p:spPr/>
        <p:txBody>
          <a:bodyPr/>
          <a:lstStyle/>
          <a:p>
            <a:fld id="{DB365034-4712-404B-A425-CC4016C9DDF6}" type="datetimeFigureOut">
              <a:rPr lang="en-US" smtClean="0"/>
              <a:t>6/2/2022</a:t>
            </a:fld>
            <a:endParaRPr lang="en-US"/>
          </a:p>
        </p:txBody>
      </p:sp>
      <p:sp>
        <p:nvSpPr>
          <p:cNvPr id="5" name="Footer Placeholder 4">
            <a:extLst>
              <a:ext uri="{FF2B5EF4-FFF2-40B4-BE49-F238E27FC236}">
                <a16:creationId xmlns:a16="http://schemas.microsoft.com/office/drawing/2014/main" id="{833C9073-5304-4493-BE31-C9CB47595F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D00016-CB4A-4F44-B84C-616ED6484094}"/>
              </a:ext>
            </a:extLst>
          </p:cNvPr>
          <p:cNvSpPr>
            <a:spLocks noGrp="1"/>
          </p:cNvSpPr>
          <p:nvPr>
            <p:ph type="sldNum" sz="quarter" idx="12"/>
          </p:nvPr>
        </p:nvSpPr>
        <p:spPr/>
        <p:txBody>
          <a:bodyPr/>
          <a:lstStyle/>
          <a:p>
            <a:fld id="{D0C50993-49D1-40E4-BC0A-78486FD20E90}" type="slidenum">
              <a:rPr lang="en-US" smtClean="0"/>
              <a:t>‹#›</a:t>
            </a:fld>
            <a:endParaRPr lang="en-US"/>
          </a:p>
        </p:txBody>
      </p:sp>
    </p:spTree>
    <p:extLst>
      <p:ext uri="{BB962C8B-B14F-4D97-AF65-F5344CB8AC3E}">
        <p14:creationId xmlns:p14="http://schemas.microsoft.com/office/powerpoint/2010/main" val="12012002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6568-D7D9-4388-BEC1-ECCE0B3BE9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AFCF9E-18C6-4233-819E-0F2DA06A9A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D83EE8-4E6A-4AFD-9DAF-E5C4058898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6DABE6-7315-449C-96BC-413E92E89BA3}"/>
              </a:ext>
            </a:extLst>
          </p:cNvPr>
          <p:cNvSpPr>
            <a:spLocks noGrp="1"/>
          </p:cNvSpPr>
          <p:nvPr>
            <p:ph type="dt" sz="half" idx="10"/>
          </p:nvPr>
        </p:nvSpPr>
        <p:spPr/>
        <p:txBody>
          <a:bodyPr/>
          <a:lstStyle/>
          <a:p>
            <a:fld id="{DB365034-4712-404B-A425-CC4016C9DDF6}" type="datetimeFigureOut">
              <a:rPr lang="en-US" smtClean="0"/>
              <a:t>6/2/2022</a:t>
            </a:fld>
            <a:endParaRPr lang="en-US"/>
          </a:p>
        </p:txBody>
      </p:sp>
      <p:sp>
        <p:nvSpPr>
          <p:cNvPr id="6" name="Footer Placeholder 5">
            <a:extLst>
              <a:ext uri="{FF2B5EF4-FFF2-40B4-BE49-F238E27FC236}">
                <a16:creationId xmlns:a16="http://schemas.microsoft.com/office/drawing/2014/main" id="{81405CBB-DA21-465C-AD07-ECDC14930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09C65C-FF26-4289-A709-AADEAE9E7FAD}"/>
              </a:ext>
            </a:extLst>
          </p:cNvPr>
          <p:cNvSpPr>
            <a:spLocks noGrp="1"/>
          </p:cNvSpPr>
          <p:nvPr>
            <p:ph type="sldNum" sz="quarter" idx="12"/>
          </p:nvPr>
        </p:nvSpPr>
        <p:spPr/>
        <p:txBody>
          <a:bodyPr/>
          <a:lstStyle/>
          <a:p>
            <a:fld id="{D0C50993-49D1-40E4-BC0A-78486FD20E90}" type="slidenum">
              <a:rPr lang="en-US" smtClean="0"/>
              <a:t>‹#›</a:t>
            </a:fld>
            <a:endParaRPr lang="en-US"/>
          </a:p>
        </p:txBody>
      </p:sp>
    </p:spTree>
    <p:extLst>
      <p:ext uri="{BB962C8B-B14F-4D97-AF65-F5344CB8AC3E}">
        <p14:creationId xmlns:p14="http://schemas.microsoft.com/office/powerpoint/2010/main" val="1052885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950BC-DBB2-4A9D-82AA-334F075A20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C30944-BB72-4320-AB72-3B74853864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C81EB7-95FC-4932-B98A-1924F364DD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2EE87-3F12-40FE-9BF2-14DA46D828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44EA26-760C-4549-95E9-30DFC9B34D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73D95-AD3C-4EAC-924F-5F22A96F6AEA}"/>
              </a:ext>
            </a:extLst>
          </p:cNvPr>
          <p:cNvSpPr>
            <a:spLocks noGrp="1"/>
          </p:cNvSpPr>
          <p:nvPr>
            <p:ph type="dt" sz="half" idx="10"/>
          </p:nvPr>
        </p:nvSpPr>
        <p:spPr/>
        <p:txBody>
          <a:bodyPr/>
          <a:lstStyle/>
          <a:p>
            <a:fld id="{DB365034-4712-404B-A425-CC4016C9DDF6}" type="datetimeFigureOut">
              <a:rPr lang="en-US" smtClean="0"/>
              <a:t>6/2/2022</a:t>
            </a:fld>
            <a:endParaRPr lang="en-US"/>
          </a:p>
        </p:txBody>
      </p:sp>
      <p:sp>
        <p:nvSpPr>
          <p:cNvPr id="8" name="Footer Placeholder 7">
            <a:extLst>
              <a:ext uri="{FF2B5EF4-FFF2-40B4-BE49-F238E27FC236}">
                <a16:creationId xmlns:a16="http://schemas.microsoft.com/office/drawing/2014/main" id="{E30107F0-D351-48AD-B974-6651B84F9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357FF1-E480-43E8-98E2-D89DBF5502DC}"/>
              </a:ext>
            </a:extLst>
          </p:cNvPr>
          <p:cNvSpPr>
            <a:spLocks noGrp="1"/>
          </p:cNvSpPr>
          <p:nvPr>
            <p:ph type="sldNum" sz="quarter" idx="12"/>
          </p:nvPr>
        </p:nvSpPr>
        <p:spPr/>
        <p:txBody>
          <a:bodyPr/>
          <a:lstStyle/>
          <a:p>
            <a:fld id="{D0C50993-49D1-40E4-BC0A-78486FD20E90}" type="slidenum">
              <a:rPr lang="en-US" smtClean="0"/>
              <a:t>‹#›</a:t>
            </a:fld>
            <a:endParaRPr lang="en-US"/>
          </a:p>
        </p:txBody>
      </p:sp>
    </p:spTree>
    <p:extLst>
      <p:ext uri="{BB962C8B-B14F-4D97-AF65-F5344CB8AC3E}">
        <p14:creationId xmlns:p14="http://schemas.microsoft.com/office/powerpoint/2010/main" val="11808209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308C-9179-428D-BB00-86F2DB535D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D94D60-73DC-4026-948E-A04FEE448E3A}"/>
              </a:ext>
            </a:extLst>
          </p:cNvPr>
          <p:cNvSpPr>
            <a:spLocks noGrp="1"/>
          </p:cNvSpPr>
          <p:nvPr>
            <p:ph type="dt" sz="half" idx="10"/>
          </p:nvPr>
        </p:nvSpPr>
        <p:spPr/>
        <p:txBody>
          <a:bodyPr/>
          <a:lstStyle/>
          <a:p>
            <a:fld id="{DB365034-4712-404B-A425-CC4016C9DDF6}" type="datetimeFigureOut">
              <a:rPr lang="en-US" smtClean="0"/>
              <a:t>6/2/2022</a:t>
            </a:fld>
            <a:endParaRPr lang="en-US"/>
          </a:p>
        </p:txBody>
      </p:sp>
      <p:sp>
        <p:nvSpPr>
          <p:cNvPr id="4" name="Footer Placeholder 3">
            <a:extLst>
              <a:ext uri="{FF2B5EF4-FFF2-40B4-BE49-F238E27FC236}">
                <a16:creationId xmlns:a16="http://schemas.microsoft.com/office/drawing/2014/main" id="{03A6C6B1-A8F6-48B6-8022-96AC407E09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E0EE06-3D7E-423A-A040-BB3665049150}"/>
              </a:ext>
            </a:extLst>
          </p:cNvPr>
          <p:cNvSpPr>
            <a:spLocks noGrp="1"/>
          </p:cNvSpPr>
          <p:nvPr>
            <p:ph type="sldNum" sz="quarter" idx="12"/>
          </p:nvPr>
        </p:nvSpPr>
        <p:spPr/>
        <p:txBody>
          <a:bodyPr/>
          <a:lstStyle/>
          <a:p>
            <a:fld id="{D0C50993-49D1-40E4-BC0A-78486FD20E90}" type="slidenum">
              <a:rPr lang="en-US" smtClean="0"/>
              <a:t>‹#›</a:t>
            </a:fld>
            <a:endParaRPr lang="en-US"/>
          </a:p>
        </p:txBody>
      </p:sp>
    </p:spTree>
    <p:extLst>
      <p:ext uri="{BB962C8B-B14F-4D97-AF65-F5344CB8AC3E}">
        <p14:creationId xmlns:p14="http://schemas.microsoft.com/office/powerpoint/2010/main" val="1676427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231B6E-4991-4AC4-918D-572B8F33C257}"/>
              </a:ext>
            </a:extLst>
          </p:cNvPr>
          <p:cNvSpPr>
            <a:spLocks noGrp="1"/>
          </p:cNvSpPr>
          <p:nvPr>
            <p:ph type="dt" sz="half" idx="10"/>
          </p:nvPr>
        </p:nvSpPr>
        <p:spPr/>
        <p:txBody>
          <a:bodyPr/>
          <a:lstStyle/>
          <a:p>
            <a:fld id="{DB365034-4712-404B-A425-CC4016C9DDF6}" type="datetimeFigureOut">
              <a:rPr lang="en-US" smtClean="0"/>
              <a:t>6/2/2022</a:t>
            </a:fld>
            <a:endParaRPr lang="en-US"/>
          </a:p>
        </p:txBody>
      </p:sp>
      <p:sp>
        <p:nvSpPr>
          <p:cNvPr id="3" name="Footer Placeholder 2">
            <a:extLst>
              <a:ext uri="{FF2B5EF4-FFF2-40B4-BE49-F238E27FC236}">
                <a16:creationId xmlns:a16="http://schemas.microsoft.com/office/drawing/2014/main" id="{512E1BA6-AC90-45E9-B34E-C8FD9CA06A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3ED6FB-6DF2-4333-9BA4-077817D05820}"/>
              </a:ext>
            </a:extLst>
          </p:cNvPr>
          <p:cNvSpPr>
            <a:spLocks noGrp="1"/>
          </p:cNvSpPr>
          <p:nvPr>
            <p:ph type="sldNum" sz="quarter" idx="12"/>
          </p:nvPr>
        </p:nvSpPr>
        <p:spPr/>
        <p:txBody>
          <a:bodyPr/>
          <a:lstStyle/>
          <a:p>
            <a:fld id="{D0C50993-49D1-40E4-BC0A-78486FD20E90}" type="slidenum">
              <a:rPr lang="en-US" smtClean="0"/>
              <a:t>‹#›</a:t>
            </a:fld>
            <a:endParaRPr lang="en-US"/>
          </a:p>
        </p:txBody>
      </p:sp>
    </p:spTree>
    <p:extLst>
      <p:ext uri="{BB962C8B-B14F-4D97-AF65-F5344CB8AC3E}">
        <p14:creationId xmlns:p14="http://schemas.microsoft.com/office/powerpoint/2010/main" val="605276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71560-FEDB-40C9-B3F0-BD94980246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1FE1B0-5396-4C2F-A871-6B4EB1B8F9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0D4183-1107-47F0-9D91-420E0829CB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6800E4-F8D2-4B58-BE17-192A1BBD9C18}"/>
              </a:ext>
            </a:extLst>
          </p:cNvPr>
          <p:cNvSpPr>
            <a:spLocks noGrp="1"/>
          </p:cNvSpPr>
          <p:nvPr>
            <p:ph type="dt" sz="half" idx="10"/>
          </p:nvPr>
        </p:nvSpPr>
        <p:spPr/>
        <p:txBody>
          <a:bodyPr/>
          <a:lstStyle/>
          <a:p>
            <a:fld id="{DB365034-4712-404B-A425-CC4016C9DDF6}" type="datetimeFigureOut">
              <a:rPr lang="en-US" smtClean="0"/>
              <a:t>6/2/2022</a:t>
            </a:fld>
            <a:endParaRPr lang="en-US"/>
          </a:p>
        </p:txBody>
      </p:sp>
      <p:sp>
        <p:nvSpPr>
          <p:cNvPr id="6" name="Footer Placeholder 5">
            <a:extLst>
              <a:ext uri="{FF2B5EF4-FFF2-40B4-BE49-F238E27FC236}">
                <a16:creationId xmlns:a16="http://schemas.microsoft.com/office/drawing/2014/main" id="{69A9115E-1635-4431-9607-FC20EBACEC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70B8A5-1982-425A-B1FE-C498D48B5609}"/>
              </a:ext>
            </a:extLst>
          </p:cNvPr>
          <p:cNvSpPr>
            <a:spLocks noGrp="1"/>
          </p:cNvSpPr>
          <p:nvPr>
            <p:ph type="sldNum" sz="quarter" idx="12"/>
          </p:nvPr>
        </p:nvSpPr>
        <p:spPr/>
        <p:txBody>
          <a:bodyPr/>
          <a:lstStyle/>
          <a:p>
            <a:fld id="{D0C50993-49D1-40E4-BC0A-78486FD20E90}" type="slidenum">
              <a:rPr lang="en-US" smtClean="0"/>
              <a:t>‹#›</a:t>
            </a:fld>
            <a:endParaRPr lang="en-US"/>
          </a:p>
        </p:txBody>
      </p:sp>
    </p:spTree>
    <p:extLst>
      <p:ext uri="{BB962C8B-B14F-4D97-AF65-F5344CB8AC3E}">
        <p14:creationId xmlns:p14="http://schemas.microsoft.com/office/powerpoint/2010/main" val="3403203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8B6B2-8EC5-486C-8983-BF704B3CAE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CFA0CD-406E-4095-ABCB-BE6333837E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F23D6-1807-464F-B2A4-2C776910F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464F5B-000E-4ECB-8249-2B3B38A5AE05}"/>
              </a:ext>
            </a:extLst>
          </p:cNvPr>
          <p:cNvSpPr>
            <a:spLocks noGrp="1"/>
          </p:cNvSpPr>
          <p:nvPr>
            <p:ph type="dt" sz="half" idx="10"/>
          </p:nvPr>
        </p:nvSpPr>
        <p:spPr/>
        <p:txBody>
          <a:bodyPr/>
          <a:lstStyle/>
          <a:p>
            <a:fld id="{DB365034-4712-404B-A425-CC4016C9DDF6}" type="datetimeFigureOut">
              <a:rPr lang="en-US" smtClean="0"/>
              <a:t>6/2/2022</a:t>
            </a:fld>
            <a:endParaRPr lang="en-US"/>
          </a:p>
        </p:txBody>
      </p:sp>
      <p:sp>
        <p:nvSpPr>
          <p:cNvPr id="6" name="Footer Placeholder 5">
            <a:extLst>
              <a:ext uri="{FF2B5EF4-FFF2-40B4-BE49-F238E27FC236}">
                <a16:creationId xmlns:a16="http://schemas.microsoft.com/office/drawing/2014/main" id="{3A14365E-345F-4B88-9DB7-917E4F04E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C7D935-E4D5-414F-8C80-334C10829449}"/>
              </a:ext>
            </a:extLst>
          </p:cNvPr>
          <p:cNvSpPr>
            <a:spLocks noGrp="1"/>
          </p:cNvSpPr>
          <p:nvPr>
            <p:ph type="sldNum" sz="quarter" idx="12"/>
          </p:nvPr>
        </p:nvSpPr>
        <p:spPr/>
        <p:txBody>
          <a:bodyPr/>
          <a:lstStyle/>
          <a:p>
            <a:fld id="{D0C50993-49D1-40E4-BC0A-78486FD20E90}" type="slidenum">
              <a:rPr lang="en-US" smtClean="0"/>
              <a:t>‹#›</a:t>
            </a:fld>
            <a:endParaRPr lang="en-US"/>
          </a:p>
        </p:txBody>
      </p:sp>
    </p:spTree>
    <p:extLst>
      <p:ext uri="{BB962C8B-B14F-4D97-AF65-F5344CB8AC3E}">
        <p14:creationId xmlns:p14="http://schemas.microsoft.com/office/powerpoint/2010/main" val="4267222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6/2/2022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1988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1C2E-8F76-4414-8B08-FD96008089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2F1C42-DAAC-4B74-B81F-81383BBC36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6833E-2B56-4519-B321-4144020C42AA}"/>
              </a:ext>
            </a:extLst>
          </p:cNvPr>
          <p:cNvSpPr>
            <a:spLocks noGrp="1"/>
          </p:cNvSpPr>
          <p:nvPr>
            <p:ph type="dt" sz="half" idx="10"/>
          </p:nvPr>
        </p:nvSpPr>
        <p:spPr/>
        <p:txBody>
          <a:bodyPr/>
          <a:lstStyle/>
          <a:p>
            <a:fld id="{DB365034-4712-404B-A425-CC4016C9DDF6}" type="datetimeFigureOut">
              <a:rPr lang="en-US" smtClean="0"/>
              <a:t>6/2/2022</a:t>
            </a:fld>
            <a:endParaRPr lang="en-US"/>
          </a:p>
        </p:txBody>
      </p:sp>
      <p:sp>
        <p:nvSpPr>
          <p:cNvPr id="5" name="Footer Placeholder 4">
            <a:extLst>
              <a:ext uri="{FF2B5EF4-FFF2-40B4-BE49-F238E27FC236}">
                <a16:creationId xmlns:a16="http://schemas.microsoft.com/office/drawing/2014/main" id="{E789B05A-1990-4393-9263-A64F9956DB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ACA08F-62F8-4731-BF3D-71CC11DDEE85}"/>
              </a:ext>
            </a:extLst>
          </p:cNvPr>
          <p:cNvSpPr>
            <a:spLocks noGrp="1"/>
          </p:cNvSpPr>
          <p:nvPr>
            <p:ph type="sldNum" sz="quarter" idx="12"/>
          </p:nvPr>
        </p:nvSpPr>
        <p:spPr/>
        <p:txBody>
          <a:bodyPr/>
          <a:lstStyle/>
          <a:p>
            <a:fld id="{D0C50993-49D1-40E4-BC0A-78486FD20E90}" type="slidenum">
              <a:rPr lang="en-US" smtClean="0"/>
              <a:t>‹#›</a:t>
            </a:fld>
            <a:endParaRPr lang="en-US"/>
          </a:p>
        </p:txBody>
      </p:sp>
    </p:spTree>
    <p:extLst>
      <p:ext uri="{BB962C8B-B14F-4D97-AF65-F5344CB8AC3E}">
        <p14:creationId xmlns:p14="http://schemas.microsoft.com/office/powerpoint/2010/main" val="3252460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41BD86-F111-4586-A03B-4560764E11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F51AEB-E0C9-4759-BFA6-F80B30CF86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A2233-A110-4C39-8F89-32594E329803}"/>
              </a:ext>
            </a:extLst>
          </p:cNvPr>
          <p:cNvSpPr>
            <a:spLocks noGrp="1"/>
          </p:cNvSpPr>
          <p:nvPr>
            <p:ph type="dt" sz="half" idx="10"/>
          </p:nvPr>
        </p:nvSpPr>
        <p:spPr/>
        <p:txBody>
          <a:bodyPr/>
          <a:lstStyle/>
          <a:p>
            <a:fld id="{DB365034-4712-404B-A425-CC4016C9DDF6}" type="datetimeFigureOut">
              <a:rPr lang="en-US" smtClean="0"/>
              <a:t>6/2/2022</a:t>
            </a:fld>
            <a:endParaRPr lang="en-US"/>
          </a:p>
        </p:txBody>
      </p:sp>
      <p:sp>
        <p:nvSpPr>
          <p:cNvPr id="5" name="Footer Placeholder 4">
            <a:extLst>
              <a:ext uri="{FF2B5EF4-FFF2-40B4-BE49-F238E27FC236}">
                <a16:creationId xmlns:a16="http://schemas.microsoft.com/office/drawing/2014/main" id="{936B880D-87E2-49F0-900D-45C81DA3B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327D3-A935-4F0B-B001-2804E23FFD56}"/>
              </a:ext>
            </a:extLst>
          </p:cNvPr>
          <p:cNvSpPr>
            <a:spLocks noGrp="1"/>
          </p:cNvSpPr>
          <p:nvPr>
            <p:ph type="sldNum" sz="quarter" idx="12"/>
          </p:nvPr>
        </p:nvSpPr>
        <p:spPr/>
        <p:txBody>
          <a:bodyPr/>
          <a:lstStyle/>
          <a:p>
            <a:fld id="{D0C50993-49D1-40E4-BC0A-78486FD20E90}" type="slidenum">
              <a:rPr lang="en-US" smtClean="0"/>
              <a:t>‹#›</a:t>
            </a:fld>
            <a:endParaRPr lang="en-US"/>
          </a:p>
        </p:txBody>
      </p:sp>
    </p:spTree>
    <p:extLst>
      <p:ext uri="{BB962C8B-B14F-4D97-AF65-F5344CB8AC3E}">
        <p14:creationId xmlns:p14="http://schemas.microsoft.com/office/powerpoint/2010/main" val="27208679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D7EE17-C99C-4C45-B233-4804F41CC0E0}" type="datetimeFigureOut">
              <a:rPr lang="en-US" smtClean="0"/>
              <a:pPr/>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759B5-C26D-4D9F-9CFF-26C942B71876}" type="slidenum">
              <a:rPr lang="en-US" smtClean="0"/>
              <a:pPr/>
              <a:t>‹#›</a:t>
            </a:fld>
            <a:endParaRPr lang="en-US"/>
          </a:p>
        </p:txBody>
      </p:sp>
    </p:spTree>
    <p:extLst>
      <p:ext uri="{BB962C8B-B14F-4D97-AF65-F5344CB8AC3E}">
        <p14:creationId xmlns:p14="http://schemas.microsoft.com/office/powerpoint/2010/main" val="37226235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D7EE17-C99C-4C45-B233-4804F41CC0E0}" type="datetimeFigureOut">
              <a:rPr lang="en-US" smtClean="0"/>
              <a:pPr/>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759B5-C26D-4D9F-9CFF-26C942B71876}" type="slidenum">
              <a:rPr lang="en-US" smtClean="0"/>
              <a:pPr/>
              <a:t>‹#›</a:t>
            </a:fld>
            <a:endParaRPr lang="en-US"/>
          </a:p>
        </p:txBody>
      </p:sp>
    </p:spTree>
    <p:extLst>
      <p:ext uri="{BB962C8B-B14F-4D97-AF65-F5344CB8AC3E}">
        <p14:creationId xmlns:p14="http://schemas.microsoft.com/office/powerpoint/2010/main" val="440280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D7EE17-C99C-4C45-B233-4804F41CC0E0}" type="datetimeFigureOut">
              <a:rPr lang="en-US" smtClean="0"/>
              <a:pPr/>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759B5-C26D-4D9F-9CFF-26C942B71876}" type="slidenum">
              <a:rPr lang="en-US" smtClean="0"/>
              <a:pPr/>
              <a:t>‹#›</a:t>
            </a:fld>
            <a:endParaRPr lang="en-US"/>
          </a:p>
        </p:txBody>
      </p:sp>
    </p:spTree>
    <p:extLst>
      <p:ext uri="{BB962C8B-B14F-4D97-AF65-F5344CB8AC3E}">
        <p14:creationId xmlns:p14="http://schemas.microsoft.com/office/powerpoint/2010/main" val="1753647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D7EE17-C99C-4C45-B233-4804F41CC0E0}" type="datetimeFigureOut">
              <a:rPr lang="en-US" smtClean="0"/>
              <a:pPr/>
              <a:t>6/2/2022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759B5-C26D-4D9F-9CFF-26C942B71876}" type="slidenum">
              <a:rPr lang="en-US" smtClean="0"/>
              <a:pPr/>
              <a:t>‹#›</a:t>
            </a:fld>
            <a:endParaRPr lang="en-US"/>
          </a:p>
        </p:txBody>
      </p:sp>
    </p:spTree>
    <p:extLst>
      <p:ext uri="{BB962C8B-B14F-4D97-AF65-F5344CB8AC3E}">
        <p14:creationId xmlns:p14="http://schemas.microsoft.com/office/powerpoint/2010/main" val="2133708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D7EE17-C99C-4C45-B233-4804F41CC0E0}" type="datetimeFigureOut">
              <a:rPr lang="en-US" smtClean="0"/>
              <a:pPr/>
              <a:t>6/2/2022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6759B5-C26D-4D9F-9CFF-26C942B71876}" type="slidenum">
              <a:rPr lang="en-US" smtClean="0"/>
              <a:pPr/>
              <a:t>‹#›</a:t>
            </a:fld>
            <a:endParaRPr lang="en-US"/>
          </a:p>
        </p:txBody>
      </p:sp>
    </p:spTree>
    <p:extLst>
      <p:ext uri="{BB962C8B-B14F-4D97-AF65-F5344CB8AC3E}">
        <p14:creationId xmlns:p14="http://schemas.microsoft.com/office/powerpoint/2010/main" val="17241781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D7EE17-C99C-4C45-B233-4804F41CC0E0}" type="datetimeFigureOut">
              <a:rPr lang="en-US" smtClean="0"/>
              <a:pPr/>
              <a:t>6/2/2022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6759B5-C26D-4D9F-9CFF-26C942B71876}" type="slidenum">
              <a:rPr lang="en-US" smtClean="0"/>
              <a:pPr/>
              <a:t>‹#›</a:t>
            </a:fld>
            <a:endParaRPr lang="en-US"/>
          </a:p>
        </p:txBody>
      </p:sp>
    </p:spTree>
    <p:extLst>
      <p:ext uri="{BB962C8B-B14F-4D97-AF65-F5344CB8AC3E}">
        <p14:creationId xmlns:p14="http://schemas.microsoft.com/office/powerpoint/2010/main" val="3247261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D7EE17-C99C-4C45-B233-4804F41CC0E0}" type="datetimeFigureOut">
              <a:rPr lang="en-US" smtClean="0"/>
              <a:pPr/>
              <a:t>6/2/2022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6759B5-C26D-4D9F-9CFF-26C942B71876}" type="slidenum">
              <a:rPr lang="en-US" smtClean="0"/>
              <a:pPr/>
              <a:t>‹#›</a:t>
            </a:fld>
            <a:endParaRPr lang="en-US"/>
          </a:p>
        </p:txBody>
      </p:sp>
    </p:spTree>
    <p:extLst>
      <p:ext uri="{BB962C8B-B14F-4D97-AF65-F5344CB8AC3E}">
        <p14:creationId xmlns:p14="http://schemas.microsoft.com/office/powerpoint/2010/main" val="9112018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D7EE17-C99C-4C45-B233-4804F41CC0E0}" type="datetimeFigureOut">
              <a:rPr lang="en-US" smtClean="0"/>
              <a:pPr/>
              <a:t>6/2/2022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759B5-C26D-4D9F-9CFF-26C942B71876}" type="slidenum">
              <a:rPr lang="en-US" smtClean="0"/>
              <a:pPr/>
              <a:t>‹#›</a:t>
            </a:fld>
            <a:endParaRPr lang="en-US"/>
          </a:p>
        </p:txBody>
      </p:sp>
    </p:spTree>
    <p:extLst>
      <p:ext uri="{BB962C8B-B14F-4D97-AF65-F5344CB8AC3E}">
        <p14:creationId xmlns:p14="http://schemas.microsoft.com/office/powerpoint/2010/main" val="893148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6/2/2022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5355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D7EE17-C99C-4C45-B233-4804F41CC0E0}" type="datetimeFigureOut">
              <a:rPr lang="en-US" smtClean="0"/>
              <a:pPr/>
              <a:t>6/2/2022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6759B5-C26D-4D9F-9CFF-26C942B71876}" type="slidenum">
              <a:rPr lang="en-US" smtClean="0"/>
              <a:pPr/>
              <a:t>‹#›</a:t>
            </a:fld>
            <a:endParaRPr lang="en-US"/>
          </a:p>
        </p:txBody>
      </p:sp>
    </p:spTree>
    <p:extLst>
      <p:ext uri="{BB962C8B-B14F-4D97-AF65-F5344CB8AC3E}">
        <p14:creationId xmlns:p14="http://schemas.microsoft.com/office/powerpoint/2010/main" val="4107761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D7EE17-C99C-4C45-B233-4804F41CC0E0}" type="datetimeFigureOut">
              <a:rPr lang="en-US" smtClean="0"/>
              <a:pPr/>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759B5-C26D-4D9F-9CFF-26C942B71876}" type="slidenum">
              <a:rPr lang="en-US" smtClean="0"/>
              <a:pPr/>
              <a:t>‹#›</a:t>
            </a:fld>
            <a:endParaRPr lang="en-US"/>
          </a:p>
        </p:txBody>
      </p:sp>
    </p:spTree>
    <p:extLst>
      <p:ext uri="{BB962C8B-B14F-4D97-AF65-F5344CB8AC3E}">
        <p14:creationId xmlns:p14="http://schemas.microsoft.com/office/powerpoint/2010/main" val="992995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D7EE17-C99C-4C45-B233-4804F41CC0E0}" type="datetimeFigureOut">
              <a:rPr lang="en-US" smtClean="0"/>
              <a:pPr/>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6759B5-C26D-4D9F-9CFF-26C942B71876}" type="slidenum">
              <a:rPr lang="en-US" smtClean="0"/>
              <a:pPr/>
              <a:t>‹#›</a:t>
            </a:fld>
            <a:endParaRPr lang="en-US"/>
          </a:p>
        </p:txBody>
      </p:sp>
    </p:spTree>
    <p:extLst>
      <p:ext uri="{BB962C8B-B14F-4D97-AF65-F5344CB8AC3E}">
        <p14:creationId xmlns:p14="http://schemas.microsoft.com/office/powerpoint/2010/main" val="1453654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6/2/2022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5447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6/2/2022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3327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D0DF5E60-9974-AC48-9591-99C2BB44B7CF}" type="datetimeFigureOut">
              <a:rPr lang="en-US" smtClean="0"/>
              <a:pPr/>
              <a:t>6/2/2022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9772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6/2/2022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3417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8.xml"/><Relationship Id="rId7" Type="http://schemas.openxmlformats.org/officeDocument/2006/relationships/image" Target="../media/image4.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4.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09B482E8-6E0E-1B4F-B1FD-C69DB9E858D9}" type="datetimeFigureOut">
              <a:rPr lang="en-US" smtClean="0"/>
              <a:pPr/>
              <a:t>6/2/2022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559196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Masthead" descr="Green bar with white Michigan State University logo">
            <a:extLst>
              <a:ext uri="{FF2B5EF4-FFF2-40B4-BE49-F238E27FC236}">
                <a16:creationId xmlns:a16="http://schemas.microsoft.com/office/drawing/2014/main" id="{F751423D-460A-8D48-BFE6-94DFB5FF1A34}"/>
              </a:ext>
            </a:extLst>
          </p:cNvPr>
          <p:cNvGrpSpPr/>
          <p:nvPr userDrawn="1"/>
        </p:nvGrpSpPr>
        <p:grpSpPr>
          <a:xfrm>
            <a:off x="0" y="1"/>
            <a:ext cx="12192000" cy="701241"/>
            <a:chOff x="0" y="0"/>
            <a:chExt cx="9144000" cy="525931"/>
          </a:xfrm>
        </p:grpSpPr>
        <p:sp>
          <p:nvSpPr>
            <p:cNvPr id="15" name="Rectangle 14">
              <a:extLst>
                <a:ext uri="{FF2B5EF4-FFF2-40B4-BE49-F238E27FC236}">
                  <a16:creationId xmlns:a16="http://schemas.microsoft.com/office/drawing/2014/main" id="{2353D9AC-16D2-B046-844D-A5AA6F592592}"/>
                </a:ext>
                <a:ext uri="{C183D7F6-B498-43B3-948B-1728B52AA6E4}">
                  <adec:decorative xmlns:adec="http://schemas.microsoft.com/office/drawing/2017/decorative" val="1"/>
                </a:ext>
              </a:extLst>
            </p:cNvPr>
            <p:cNvSpPr/>
            <p:nvPr userDrawn="1"/>
          </p:nvSpPr>
          <p:spPr>
            <a:xfrm>
              <a:off x="0" y="480212"/>
              <a:ext cx="9144000" cy="45719"/>
            </a:xfrm>
            <a:prstGeom prst="rect">
              <a:avLst/>
            </a:prstGeom>
            <a:solidFill>
              <a:srgbClr val="67C52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90306FB2-2B78-0E4C-A04D-646E74CE03CA}"/>
                </a:ext>
                <a:ext uri="{C183D7F6-B498-43B3-948B-1728B52AA6E4}">
                  <adec:decorative xmlns:adec="http://schemas.microsoft.com/office/drawing/2017/decorative" val="1"/>
                </a:ext>
              </a:extLst>
            </p:cNvPr>
            <p:cNvSpPr/>
            <p:nvPr userDrawn="1"/>
          </p:nvSpPr>
          <p:spPr>
            <a:xfrm>
              <a:off x="0" y="0"/>
              <a:ext cx="9144000" cy="490559"/>
            </a:xfrm>
            <a:prstGeom prst="rect">
              <a:avLst/>
            </a:prstGeom>
            <a:solidFill>
              <a:srgbClr val="18453B"/>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Michigan State University logo">
              <a:extLst>
                <a:ext uri="{FF2B5EF4-FFF2-40B4-BE49-F238E27FC236}">
                  <a16:creationId xmlns:a16="http://schemas.microsoft.com/office/drawing/2014/main" id="{A35C5DD8-D6DD-3C44-AEF7-4C8A984CFC38}"/>
                </a:ext>
              </a:extLst>
            </p:cNvPr>
            <p:cNvPicPr>
              <a:picLocks noChangeAspect="1"/>
            </p:cNvPicPr>
            <p:nvPr userDrawn="1"/>
          </p:nvPicPr>
          <p:blipFill>
            <a:blip r:embed="rId10"/>
            <a:stretch>
              <a:fillRect/>
            </a:stretch>
          </p:blipFill>
          <p:spPr>
            <a:xfrm>
              <a:off x="6109791" y="124350"/>
              <a:ext cx="2914883" cy="246063"/>
            </a:xfrm>
            <a:prstGeom prst="rect">
              <a:avLst/>
            </a:prstGeom>
          </p:spPr>
        </p:pic>
      </p:gr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b="0" i="0">
                <a:solidFill>
                  <a:schemeClr val="tx1">
                    <a:lumMod val="65000"/>
                    <a:lumOff val="35000"/>
                  </a:schemeClr>
                </a:solidFill>
                <a:latin typeface="Arial" panose="020B0604020202020204" pitchFamily="34" charset="0"/>
                <a:ea typeface="+mn-ea"/>
                <a:cs typeface="+mn-cs"/>
              </a:defRPr>
            </a:lvl1pPr>
          </a:lstStyle>
          <a:p>
            <a:pPr>
              <a:defRPr/>
            </a:pPr>
            <a:fld id="{74F39606-76CE-8143-9165-723DE76A1B20}" type="datetime1">
              <a:rPr lang="en-US" smtClean="0"/>
              <a:t>6/2/2022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b="0" i="0">
                <a:solidFill>
                  <a:schemeClr val="tx1">
                    <a:lumMod val="65000"/>
                    <a:lumOff val="35000"/>
                  </a:schemeClr>
                </a:solidFill>
                <a:latin typeface="Arial" panose="020B0604020202020204" pitchFamily="34" charset="0"/>
                <a:ea typeface="+mn-ea"/>
                <a:cs typeface="+mn-cs"/>
              </a:defRPr>
            </a:lvl1pPr>
          </a:lstStyle>
          <a:p>
            <a:pPr>
              <a:defRPr/>
            </a:pPr>
            <a:r>
              <a:rPr lang="en-US" dirty="0"/>
              <a:t>Footer</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b="0" i="0">
                <a:ln>
                  <a:noFill/>
                </a:ln>
                <a:solidFill>
                  <a:schemeClr val="tx1">
                    <a:lumMod val="65000"/>
                    <a:lumOff val="35000"/>
                  </a:schemeClr>
                </a:solidFill>
                <a:latin typeface="Arial" panose="020B0604020202020204" pitchFamily="34" charset="0"/>
                <a:ea typeface="+mn-ea"/>
                <a:cs typeface="+mn-cs"/>
              </a:defRPr>
            </a:lvl1pPr>
          </a:lstStyle>
          <a:p>
            <a:pPr>
              <a:defRPr/>
            </a:pPr>
            <a:fld id="{E1544D71-77D6-5B4F-A1FC-5CA064DBD196}" type="slidenum">
              <a:rPr lang="en-US" smtClean="0"/>
              <a:pPr>
                <a:defRPr/>
              </a:pPr>
              <a:t>‹#›</a:t>
            </a:fld>
            <a:endParaRPr lang="en-US" dirty="0"/>
          </a:p>
        </p:txBody>
      </p:sp>
    </p:spTree>
    <p:extLst>
      <p:ext uri="{BB962C8B-B14F-4D97-AF65-F5344CB8AC3E}">
        <p14:creationId xmlns:p14="http://schemas.microsoft.com/office/powerpoint/2010/main" val="330631463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Lst>
  <p:hf hdr="0" ftr="0" dt="0"/>
  <p:txStyles>
    <p:titleStyle>
      <a:lvl1pPr algn="ctr" defTabSz="457189" rtl="0" eaLnBrk="1" fontAlgn="base" hangingPunct="1">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377"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566"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754"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891" indent="-342891" algn="l" defTabSz="457189" rtl="0" eaLnBrk="1" fontAlgn="base" hangingPunct="1">
        <a:spcBef>
          <a:spcPct val="20000"/>
        </a:spcBef>
        <a:spcAft>
          <a:spcPct val="0"/>
        </a:spcAft>
        <a:buFont typeface="Arial" charset="0"/>
        <a:buChar char="•"/>
        <a:defRPr sz="3200" kern="1200">
          <a:solidFill>
            <a:schemeClr val="tx1"/>
          </a:solidFill>
          <a:latin typeface="Gotham Book"/>
          <a:ea typeface="ＭＳ Ｐゴシック" charset="-128"/>
          <a:cs typeface="ＭＳ Ｐゴシック" charset="-128"/>
        </a:defRPr>
      </a:lvl1pPr>
      <a:lvl2pPr marL="742932" indent="-285744" algn="l" defTabSz="457189" rtl="0" eaLnBrk="1" fontAlgn="base" hangingPunct="1">
        <a:spcBef>
          <a:spcPct val="20000"/>
        </a:spcBef>
        <a:spcAft>
          <a:spcPct val="0"/>
        </a:spcAft>
        <a:buFont typeface="Arial" charset="0"/>
        <a:buChar char="–"/>
        <a:defRPr sz="2800" kern="1200">
          <a:solidFill>
            <a:schemeClr val="tx1"/>
          </a:solidFill>
          <a:latin typeface="Gotham Book"/>
          <a:ea typeface="ＭＳ Ｐゴシック" charset="-128"/>
          <a:cs typeface="+mn-cs"/>
        </a:defRPr>
      </a:lvl2pPr>
      <a:lvl3pPr marL="1142971" indent="-228594" algn="l" defTabSz="457189" rtl="0" eaLnBrk="1" fontAlgn="base" hangingPunct="1">
        <a:spcBef>
          <a:spcPct val="20000"/>
        </a:spcBef>
        <a:spcAft>
          <a:spcPct val="0"/>
        </a:spcAft>
        <a:buFont typeface="Arial" charset="0"/>
        <a:buChar char="•"/>
        <a:defRPr sz="2400" kern="1200">
          <a:solidFill>
            <a:schemeClr val="tx1"/>
          </a:solidFill>
          <a:latin typeface="Gotham Book"/>
          <a:ea typeface="ＭＳ Ｐゴシック" charset="-128"/>
          <a:cs typeface="+mn-cs"/>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4pPr>
      <a:lvl5pPr marL="2057349" indent="-228594" algn="l" defTabSz="457189"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2" name="Picture 1" descr="Spartan WILL helmet White.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819513" y="369146"/>
            <a:ext cx="4564024" cy="1392982"/>
          </a:xfrm>
          <a:prstGeom prst="rect">
            <a:avLst/>
          </a:prstGeom>
        </p:spPr>
      </p:pic>
    </p:spTree>
    <p:extLst>
      <p:ext uri="{BB962C8B-B14F-4D97-AF65-F5344CB8AC3E}">
        <p14:creationId xmlns:p14="http://schemas.microsoft.com/office/powerpoint/2010/main" val="3200297073"/>
      </p:ext>
    </p:extLst>
  </p:cSld>
  <p:clrMap bg1="dk1" tx1="lt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Lst>
  <p:txStyles>
    <p:titleStyle>
      <a:lvl1pPr algn="ctr" defTabSz="457200" rtl="0" eaLnBrk="1" fontAlgn="base" hangingPunct="1">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algn="ctr" defTabSz="457200" rtl="0" eaLnBrk="1" fontAlgn="base" hangingPunct="1">
        <a:spcBef>
          <a:spcPct val="20000"/>
        </a:spcBef>
        <a:spcAft>
          <a:spcPct val="0"/>
        </a:spcAft>
        <a:defRPr sz="4000" b="1"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Gotham Book"/>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Gotham Book"/>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lumMod val="65000"/>
                    <a:lumOff val="35000"/>
                  </a:schemeClr>
                </a:solidFill>
                <a:latin typeface="Gotham Book"/>
                <a:ea typeface="+mn-ea"/>
                <a:cs typeface="+mn-cs"/>
              </a:defRPr>
            </a:lvl1pPr>
          </a:lstStyle>
          <a:p>
            <a:pPr>
              <a:defRPr/>
            </a:pPr>
            <a:fld id="{7844379E-D2A9-4446-8198-8350E590E493}" type="datetime1">
              <a:rPr lang="en-US" smtClean="0"/>
              <a:t>6/2/2022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lumMod val="65000"/>
                    <a:lumOff val="35000"/>
                  </a:schemeClr>
                </a:solidFill>
                <a:latin typeface="Gotham Book"/>
                <a:ea typeface="+mn-ea"/>
                <a:cs typeface="+mn-cs"/>
              </a:defRPr>
            </a:lvl1pPr>
          </a:lstStyle>
          <a:p>
            <a:pPr>
              <a:defRPr/>
            </a:pPr>
            <a:r>
              <a:rPr lang="en-US"/>
              <a:t>Footer</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ln>
                  <a:noFill/>
                </a:ln>
                <a:solidFill>
                  <a:schemeClr val="tx1">
                    <a:lumMod val="65000"/>
                    <a:lumOff val="35000"/>
                  </a:schemeClr>
                </a:solidFill>
                <a:latin typeface="Gotham Book"/>
                <a:ea typeface="+mn-ea"/>
                <a:cs typeface="+mn-cs"/>
              </a:defRPr>
            </a:lvl1pPr>
          </a:lstStyle>
          <a:p>
            <a:pPr>
              <a:defRPr/>
            </a:pPr>
            <a:fld id="{E1544D71-77D6-5B4F-A1FC-5CA064DBD196}" type="slidenum">
              <a:rPr lang="en-US"/>
              <a:pPr>
                <a:defRPr/>
              </a:pPr>
              <a:t>‹#›</a:t>
            </a:fld>
            <a:endParaRPr lang="en-US" dirty="0"/>
          </a:p>
        </p:txBody>
      </p:sp>
      <p:pic>
        <p:nvPicPr>
          <p:cNvPr id="1029" name="Picture 6" descr="PP_MSU_chevron.jpg"/>
          <p:cNvPicPr>
            <a:picLocks noChangeAspect="1"/>
          </p:cNvPicPr>
          <p:nvPr userDrawn="1"/>
        </p:nvPicPr>
        <p:blipFill>
          <a:blip r:embed="rId8"/>
          <a:srcRect/>
          <a:stretch>
            <a:fillRect/>
          </a:stretch>
        </p:blipFill>
        <p:spPr bwMode="auto">
          <a:xfrm>
            <a:off x="0" y="0"/>
            <a:ext cx="12192000" cy="246063"/>
          </a:xfrm>
          <a:prstGeom prst="rect">
            <a:avLst/>
          </a:prstGeom>
          <a:noFill/>
          <a:ln w="9525">
            <a:noFill/>
            <a:miter lim="800000"/>
            <a:headEnd/>
            <a:tailEnd/>
          </a:ln>
        </p:spPr>
      </p:pic>
    </p:spTree>
    <p:extLst>
      <p:ext uri="{BB962C8B-B14F-4D97-AF65-F5344CB8AC3E}">
        <p14:creationId xmlns:p14="http://schemas.microsoft.com/office/powerpoint/2010/main" val="358432517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Lst>
  <p:hf hdr="0" ftr="0" dt="0"/>
  <p:txStyles>
    <p:titleStyle>
      <a:lvl1pPr algn="ctr" defTabSz="457200" rtl="0" eaLnBrk="1" fontAlgn="base" hangingPunct="1">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Gotham Book"/>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Gotham Book"/>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Gotham Book"/>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D2BD9E-ADAF-49B8-8AAE-A10F776A9C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37CBC6-54CA-471D-9FA6-EFFCD23A15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9FF250-9158-4001-9077-4D90D5F159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65034-4712-404B-A425-CC4016C9DDF6}" type="datetimeFigureOut">
              <a:rPr lang="en-US" smtClean="0"/>
              <a:t>6/2/2022</a:t>
            </a:fld>
            <a:endParaRPr lang="en-US"/>
          </a:p>
        </p:txBody>
      </p:sp>
      <p:sp>
        <p:nvSpPr>
          <p:cNvPr id="5" name="Footer Placeholder 4">
            <a:extLst>
              <a:ext uri="{FF2B5EF4-FFF2-40B4-BE49-F238E27FC236}">
                <a16:creationId xmlns:a16="http://schemas.microsoft.com/office/drawing/2014/main" id="{D3B06529-EB9F-4061-88A7-FA633BA55D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449E1E-22A2-45EA-8C32-B8A3257303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50993-49D1-40E4-BC0A-78486FD20E90}" type="slidenum">
              <a:rPr lang="en-US" smtClean="0"/>
              <a:t>‹#›</a:t>
            </a:fld>
            <a:endParaRPr lang="en-US"/>
          </a:p>
        </p:txBody>
      </p:sp>
    </p:spTree>
    <p:extLst>
      <p:ext uri="{BB962C8B-B14F-4D97-AF65-F5344CB8AC3E}">
        <p14:creationId xmlns:p14="http://schemas.microsoft.com/office/powerpoint/2010/main" val="162052523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D7EE17-C99C-4C45-B233-4804F41CC0E0}" type="datetimeFigureOut">
              <a:rPr lang="en-US" smtClean="0"/>
              <a:pPr/>
              <a:t>6/2/2022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6759B5-C26D-4D9F-9CFF-26C942B71876}" type="slidenum">
              <a:rPr lang="en-US" smtClean="0"/>
              <a:pPr/>
              <a:t>‹#›</a:t>
            </a:fld>
            <a:endParaRPr lang="en-US"/>
          </a:p>
        </p:txBody>
      </p:sp>
    </p:spTree>
    <p:extLst>
      <p:ext uri="{BB962C8B-B14F-4D97-AF65-F5344CB8AC3E}">
        <p14:creationId xmlns:p14="http://schemas.microsoft.com/office/powerpoint/2010/main" val="283408595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8.emf"/><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2.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51.png"/><Relationship Id="rId11" Type="http://schemas.openxmlformats.org/officeDocument/2006/relationships/image" Target="../media/image56.jpeg"/><Relationship Id="rId5" Type="http://schemas.openxmlformats.org/officeDocument/2006/relationships/image" Target="../media/image50.jpeg"/><Relationship Id="rId15" Type="http://schemas.openxmlformats.org/officeDocument/2006/relationships/image" Target="../media/image60.pn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emf"/></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emf"/><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68.tiff"/><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image" Target="../media/image71.tiff"/><Relationship Id="rId9" Type="http://schemas.openxmlformats.org/officeDocument/2006/relationships/image" Target="../media/image76.png"/></Relationships>
</file>

<file path=ppt/slides/_rels/slide15.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2.x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hyperlink" Target="http://www.msu.edu/~dzhao" TargetMode="External"/><Relationship Id="rId2" Type="http://schemas.openxmlformats.org/officeDocument/2006/relationships/hyperlink" Target="mailto:dzhao@msu.edu" TargetMode="External"/><Relationship Id="rId1" Type="http://schemas.openxmlformats.org/officeDocument/2006/relationships/slideLayout" Target="../slideLayouts/slideLayout22.xml"/><Relationship Id="rId4" Type="http://schemas.openxmlformats.org/officeDocument/2006/relationships/image" Target="../media/image78.JPG"/></Relationships>
</file>

<file path=ppt/slides/_rels/slide1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2.xml"/><Relationship Id="rId5" Type="http://schemas.openxmlformats.org/officeDocument/2006/relationships/image" Target="../media/image84.emf"/><Relationship Id="rId4" Type="http://schemas.openxmlformats.org/officeDocument/2006/relationships/image" Target="../media/image83.em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88.jpg"/><Relationship Id="rId5" Type="http://schemas.openxmlformats.org/officeDocument/2006/relationships/image" Target="../media/image87.emf"/><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2.xml"/><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48.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image" Target="../media/image93.emf"/><Relationship Id="rId1" Type="http://schemas.openxmlformats.org/officeDocument/2006/relationships/slideLayout" Target="../slideLayouts/slideLayout42.xml"/><Relationship Id="rId6" Type="http://schemas.openxmlformats.org/officeDocument/2006/relationships/image" Target="../media/image96.jpeg"/><Relationship Id="rId5" Type="http://schemas.openxmlformats.org/officeDocument/2006/relationships/image" Target="../media/image95.jpeg"/><Relationship Id="rId10" Type="http://schemas.openxmlformats.org/officeDocument/2006/relationships/image" Target="../media/image89.jpeg"/><Relationship Id="rId4" Type="http://schemas.openxmlformats.org/officeDocument/2006/relationships/image" Target="../media/image94.emf"/><Relationship Id="rId9"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89.jpeg"/><Relationship Id="rId1" Type="http://schemas.openxmlformats.org/officeDocument/2006/relationships/slideLayout" Target="../slideLayouts/slideLayout48.xml"/><Relationship Id="rId6" Type="http://schemas.openxmlformats.org/officeDocument/2006/relationships/image" Target="../media/image102.png"/><Relationship Id="rId5" Type="http://schemas.openxmlformats.org/officeDocument/2006/relationships/image" Target="../media/image101.tiff"/><Relationship Id="rId4" Type="http://schemas.openxmlformats.org/officeDocument/2006/relationships/image" Target="../media/image100.emf"/></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89.jpe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9.jpeg"/><Relationship Id="rId1" Type="http://schemas.openxmlformats.org/officeDocument/2006/relationships/slideLayout" Target="../slideLayouts/slideLayout48.xml"/><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2.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2.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hyperlink" Target="mailto:billjin@egr.msu.edu" TargetMode="External"/><Relationship Id="rId3" Type="http://schemas.openxmlformats.org/officeDocument/2006/relationships/image" Target="../media/image10.jpe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microsoft.com/office/2007/relationships/hdphoto" Target="../media/hdphoto1.wdp"/><Relationship Id="rId15" Type="http://schemas.openxmlformats.org/officeDocument/2006/relationships/image" Target="../media/image20.png"/><Relationship Id="rId10" Type="http://schemas.openxmlformats.org/officeDocument/2006/relationships/image" Target="../media/image16.jpg"/><Relationship Id="rId4" Type="http://schemas.openxmlformats.org/officeDocument/2006/relationships/image" Target="../media/image11.png"/><Relationship Id="rId9" Type="http://schemas.openxmlformats.org/officeDocument/2006/relationships/image" Target="../media/image15.jpeg"/><Relationship Id="rId1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image" Target="../media/image29.jpeg"/><Relationship Id="rId4" Type="http://schemas.openxmlformats.org/officeDocument/2006/relationships/image" Target="../media/image24.jpe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35.jpeg"/><Relationship Id="rId7"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2.jpeg"/><Relationship Id="rId5" Type="http://schemas.openxmlformats.org/officeDocument/2006/relationships/image" Target="../media/image39.png"/><Relationship Id="rId10" Type="http://schemas.openxmlformats.org/officeDocument/2006/relationships/image" Target="../media/image33.jpeg"/><Relationship Id="rId4" Type="http://schemas.openxmlformats.org/officeDocument/2006/relationships/image" Target="../media/image38.png"/><Relationship Id="rId9" Type="http://schemas.openxmlformats.org/officeDocument/2006/relationships/image" Target="../media/image42.emf"/></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6.png"/><Relationship Id="rId3" Type="http://schemas.openxmlformats.org/officeDocument/2006/relationships/image" Target="../media/image43.jpeg"/><Relationship Id="rId7" Type="http://schemas.openxmlformats.org/officeDocument/2006/relationships/image" Target="../media/image45.png"/><Relationship Id="rId12"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35.jpeg"/><Relationship Id="rId5" Type="http://schemas.openxmlformats.org/officeDocument/2006/relationships/image" Target="../media/image19.jpg"/><Relationship Id="rId10" Type="http://schemas.openxmlformats.org/officeDocument/2006/relationships/image" Target="../media/image32.jpeg"/><Relationship Id="rId4" Type="http://schemas.openxmlformats.org/officeDocument/2006/relationships/image" Target="../media/image44.jpeg"/><Relationship Id="rId9" Type="http://schemas.openxmlformats.org/officeDocument/2006/relationships/image" Target="../media/image33.jpeg"/><Relationship Id="rId1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C3E21F-D54C-0845-8B70-CA31316B3F1B}"/>
              </a:ext>
              <a:ext uri="{C183D7F6-B498-43B3-948B-1728B52AA6E4}">
                <adec:decorative xmlns:adec="http://schemas.microsoft.com/office/drawing/2017/decorative" val="1"/>
              </a:ext>
            </a:extLst>
          </p:cNvPr>
          <p:cNvPicPr>
            <a:picLocks noChangeAspect="1"/>
          </p:cNvPicPr>
          <p:nvPr/>
        </p:nvPicPr>
        <p:blipFill rotWithShape="1">
          <a:blip r:embed="rId3"/>
          <a:srcRect l="38817"/>
          <a:stretch/>
        </p:blipFill>
        <p:spPr>
          <a:xfrm>
            <a:off x="-2485" y="0"/>
            <a:ext cx="7459427" cy="6858000"/>
          </a:xfrm>
          <a:prstGeom prst="rect">
            <a:avLst/>
          </a:prstGeom>
        </p:spPr>
      </p:pic>
      <p:pic>
        <p:nvPicPr>
          <p:cNvPr id="3" name="Picture 2">
            <a:extLst>
              <a:ext uri="{FF2B5EF4-FFF2-40B4-BE49-F238E27FC236}">
                <a16:creationId xmlns:a16="http://schemas.microsoft.com/office/drawing/2014/main" id="{3F526195-DB80-514D-929B-55D2A5E6122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106052"/>
            <a:ext cx="12192000" cy="552450"/>
          </a:xfrm>
          <a:prstGeom prst="rect">
            <a:avLst/>
          </a:prstGeom>
        </p:spPr>
      </p:pic>
      <p:sp>
        <p:nvSpPr>
          <p:cNvPr id="4" name="TextBox 3">
            <a:extLst>
              <a:ext uri="{FF2B5EF4-FFF2-40B4-BE49-F238E27FC236}">
                <a16:creationId xmlns:a16="http://schemas.microsoft.com/office/drawing/2014/main" id="{48707AAF-2F9D-D74B-BC06-A1E599B94BD6}"/>
              </a:ext>
              <a:ext uri="{C183D7F6-B498-43B3-948B-1728B52AA6E4}">
                <adec:decorative xmlns:adec="http://schemas.microsoft.com/office/drawing/2017/decorative" val="1"/>
              </a:ext>
            </a:extLst>
          </p:cNvPr>
          <p:cNvSpPr txBox="1"/>
          <p:nvPr/>
        </p:nvSpPr>
        <p:spPr>
          <a:xfrm>
            <a:off x="104237" y="6235524"/>
            <a:ext cx="39682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50" normalizeH="0" baseline="0" noProof="0">
                <a:ln>
                  <a:noFill/>
                </a:ln>
                <a:solidFill>
                  <a:prstClr val="white"/>
                </a:solidFill>
                <a:effectLst/>
                <a:uLnTx/>
                <a:uFillTx/>
                <a:latin typeface="Helvetica Neue Thin" panose="020B0403020202020204" pitchFamily="34" charset="0"/>
                <a:ea typeface="Helvetica Neue Thin" panose="020B0403020202020204" pitchFamily="34" charset="0"/>
                <a:cs typeface="+mn-cs"/>
              </a:rPr>
              <a:t>STRATEGIC PLAN: </a:t>
            </a:r>
            <a:r>
              <a:rPr kumimoji="0" lang="en-US" sz="1400" b="0" i="0" u="none" strike="noStrike" kern="1200" cap="none" spc="150" normalizeH="0" baseline="0" noProof="0">
                <a:ln>
                  <a:noFill/>
                </a:ln>
                <a:solidFill>
                  <a:prstClr val="white"/>
                </a:solidFill>
                <a:effectLst/>
                <a:uLnTx/>
                <a:uFillTx/>
                <a:latin typeface="Helvetica Neue Medium" panose="02000503000000020004" pitchFamily="2" charset="0"/>
                <a:ea typeface="Helvetica Neue Thin" panose="020B0403020202020204" pitchFamily="34" charset="0"/>
                <a:cs typeface="+mn-cs"/>
              </a:rPr>
              <a:t>MSU 2030</a:t>
            </a:r>
          </a:p>
        </p:txBody>
      </p:sp>
      <p:sp>
        <p:nvSpPr>
          <p:cNvPr id="7" name="Title 6">
            <a:extLst>
              <a:ext uri="{FF2B5EF4-FFF2-40B4-BE49-F238E27FC236}">
                <a16:creationId xmlns:a16="http://schemas.microsoft.com/office/drawing/2014/main" id="{7EAE09F6-1227-1F49-81D2-B2EC4D76BB1C}"/>
              </a:ext>
            </a:extLst>
          </p:cNvPr>
          <p:cNvSpPr>
            <a:spLocks noGrp="1"/>
          </p:cNvSpPr>
          <p:nvPr>
            <p:ph type="title"/>
          </p:nvPr>
        </p:nvSpPr>
        <p:spPr>
          <a:xfrm>
            <a:off x="3237385" y="1198854"/>
            <a:ext cx="8439114" cy="1325563"/>
          </a:xfrm>
        </p:spPr>
        <p:txBody>
          <a:bodyPr>
            <a:normAutofit/>
          </a:bodyPr>
          <a:lstStyle/>
          <a:p>
            <a:r>
              <a:rPr lang="en-US" sz="4000" b="1" spc="300" dirty="0">
                <a:latin typeface="Helvetica Neue Light" panose="02000403000000020004" pitchFamily="2" charset="0"/>
                <a:ea typeface="Helvetica Neue Light" panose="02000403000000020004" pitchFamily="2" charset="0"/>
              </a:rPr>
              <a:t>Campus Convening on Climate Change</a:t>
            </a:r>
          </a:p>
        </p:txBody>
      </p:sp>
      <p:sp>
        <p:nvSpPr>
          <p:cNvPr id="8" name="Content Placeholder 7">
            <a:extLst>
              <a:ext uri="{FF2B5EF4-FFF2-40B4-BE49-F238E27FC236}">
                <a16:creationId xmlns:a16="http://schemas.microsoft.com/office/drawing/2014/main" id="{DA43D47B-F00E-E343-B87F-DA1C219DD716}"/>
              </a:ext>
            </a:extLst>
          </p:cNvPr>
          <p:cNvSpPr>
            <a:spLocks noGrp="1"/>
          </p:cNvSpPr>
          <p:nvPr>
            <p:ph idx="1"/>
          </p:nvPr>
        </p:nvSpPr>
        <p:spPr>
          <a:xfrm>
            <a:off x="3292313" y="3268440"/>
            <a:ext cx="8280398" cy="1064555"/>
          </a:xfrm>
        </p:spPr>
        <p:txBody>
          <a:bodyPr>
            <a:noAutofit/>
          </a:bodyPr>
          <a:lstStyle/>
          <a:p>
            <a:pPr marL="0" indent="0">
              <a:lnSpc>
                <a:spcPct val="150000"/>
              </a:lnSpc>
              <a:buNone/>
            </a:pPr>
            <a:r>
              <a:rPr lang="en-US" sz="2000" b="1" spc="300" dirty="0">
                <a:latin typeface="Helvetica Neue Thin" panose="020B0403020202020204" pitchFamily="34" charset="0"/>
                <a:ea typeface="Helvetica Neue Thin" panose="020B0403020202020204" pitchFamily="34" charset="0"/>
                <a:cs typeface="Helvetica Neue" panose="02000503000000020004" pitchFamily="2" charset="0"/>
              </a:rPr>
              <a:t>RESEARCH IN ENERGY AND MATERIALS</a:t>
            </a:r>
          </a:p>
          <a:p>
            <a:pPr marL="0" indent="0">
              <a:lnSpc>
                <a:spcPct val="150000"/>
              </a:lnSpc>
              <a:buNone/>
            </a:pPr>
            <a:r>
              <a:rPr lang="en-US" sz="2000" spc="300" dirty="0">
                <a:latin typeface="Helvetica Neue Thin" panose="020B0403020202020204" pitchFamily="34" charset="0"/>
                <a:ea typeface="Helvetica Neue Light" panose="02000403000000020004" pitchFamily="2" charset="0"/>
              </a:rPr>
              <a:t>May 25, 2022</a:t>
            </a:r>
            <a:endParaRPr lang="en-US" sz="2000" dirty="0">
              <a:latin typeface="Helvetica Neue Light" panose="02000403000000020004" pitchFamily="2" charset="0"/>
              <a:ea typeface="Helvetica Neue Light" panose="02000403000000020004" pitchFamily="2" charset="0"/>
            </a:endParaRPr>
          </a:p>
        </p:txBody>
      </p:sp>
      <p:pic>
        <p:nvPicPr>
          <p:cNvPr id="6" name="Picture 5">
            <a:extLst>
              <a:ext uri="{FF2B5EF4-FFF2-40B4-BE49-F238E27FC236}">
                <a16:creationId xmlns:a16="http://schemas.microsoft.com/office/drawing/2014/main" id="{1AFF67E4-EF43-174D-ADD4-85AC2DA41BD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374531" y="2863772"/>
            <a:ext cx="457200" cy="65312"/>
          </a:xfrm>
          <a:prstGeom prst="rect">
            <a:avLst/>
          </a:prstGeom>
        </p:spPr>
      </p:pic>
    </p:spTree>
    <p:extLst>
      <p:ext uri="{BB962C8B-B14F-4D97-AF65-F5344CB8AC3E}">
        <p14:creationId xmlns:p14="http://schemas.microsoft.com/office/powerpoint/2010/main" val="258216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C3E21F-D54C-0845-8B70-CA31316B3F1B}"/>
              </a:ext>
              <a:ext uri="{C183D7F6-B498-43B3-948B-1728B52AA6E4}">
                <adec:decorative xmlns:adec="http://schemas.microsoft.com/office/drawing/2017/decorative" val="1"/>
              </a:ext>
            </a:extLst>
          </p:cNvPr>
          <p:cNvPicPr>
            <a:picLocks noChangeAspect="1"/>
          </p:cNvPicPr>
          <p:nvPr/>
        </p:nvPicPr>
        <p:blipFill rotWithShape="1">
          <a:blip r:embed="rId2"/>
          <a:srcRect l="38817"/>
          <a:stretch/>
        </p:blipFill>
        <p:spPr>
          <a:xfrm>
            <a:off x="-2485" y="0"/>
            <a:ext cx="7459427" cy="6858000"/>
          </a:xfrm>
          <a:prstGeom prst="rect">
            <a:avLst/>
          </a:prstGeom>
        </p:spPr>
      </p:pic>
      <p:pic>
        <p:nvPicPr>
          <p:cNvPr id="3" name="Picture 2">
            <a:extLst>
              <a:ext uri="{FF2B5EF4-FFF2-40B4-BE49-F238E27FC236}">
                <a16:creationId xmlns:a16="http://schemas.microsoft.com/office/drawing/2014/main" id="{3F526195-DB80-514D-929B-55D2A5E6122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106052"/>
            <a:ext cx="12192000" cy="552450"/>
          </a:xfrm>
          <a:prstGeom prst="rect">
            <a:avLst/>
          </a:prstGeom>
        </p:spPr>
      </p:pic>
      <p:sp>
        <p:nvSpPr>
          <p:cNvPr id="4" name="TextBox 3">
            <a:extLst>
              <a:ext uri="{FF2B5EF4-FFF2-40B4-BE49-F238E27FC236}">
                <a16:creationId xmlns:a16="http://schemas.microsoft.com/office/drawing/2014/main" id="{48707AAF-2F9D-D74B-BC06-A1E599B94BD6}"/>
              </a:ext>
              <a:ext uri="{C183D7F6-B498-43B3-948B-1728B52AA6E4}">
                <adec:decorative xmlns:adec="http://schemas.microsoft.com/office/drawing/2017/decorative" val="1"/>
              </a:ext>
            </a:extLst>
          </p:cNvPr>
          <p:cNvSpPr txBox="1"/>
          <p:nvPr/>
        </p:nvSpPr>
        <p:spPr>
          <a:xfrm>
            <a:off x="104237" y="6235524"/>
            <a:ext cx="39682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50" normalizeH="0" baseline="0" noProof="0">
                <a:ln>
                  <a:noFill/>
                </a:ln>
                <a:solidFill>
                  <a:prstClr val="white"/>
                </a:solidFill>
                <a:effectLst/>
                <a:uLnTx/>
                <a:uFillTx/>
                <a:latin typeface="Helvetica Neue Thin" panose="020B0403020202020204" pitchFamily="34" charset="0"/>
                <a:ea typeface="Helvetica Neue Thin" panose="020B0403020202020204" pitchFamily="34" charset="0"/>
                <a:cs typeface="+mn-cs"/>
              </a:rPr>
              <a:t>STRATEGIC PLAN: </a:t>
            </a:r>
            <a:r>
              <a:rPr kumimoji="0" lang="en-US" sz="1400" b="0" i="0" u="none" strike="noStrike" kern="1200" cap="none" spc="150" normalizeH="0" baseline="0" noProof="0">
                <a:ln>
                  <a:noFill/>
                </a:ln>
                <a:solidFill>
                  <a:prstClr val="white"/>
                </a:solidFill>
                <a:effectLst/>
                <a:uLnTx/>
                <a:uFillTx/>
                <a:latin typeface="Helvetica Neue Medium" panose="02000503000000020004" pitchFamily="2" charset="0"/>
                <a:ea typeface="Helvetica Neue Thin" panose="020B0403020202020204" pitchFamily="34" charset="0"/>
                <a:cs typeface="+mn-cs"/>
              </a:rPr>
              <a:t>MSU 2030</a:t>
            </a:r>
          </a:p>
        </p:txBody>
      </p:sp>
      <p:sp>
        <p:nvSpPr>
          <p:cNvPr id="2" name="Title 1">
            <a:extLst>
              <a:ext uri="{FF2B5EF4-FFF2-40B4-BE49-F238E27FC236}">
                <a16:creationId xmlns:a16="http://schemas.microsoft.com/office/drawing/2014/main" id="{D90B2B81-33B9-84E8-67A5-A36536F551A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Next Up Annick </a:t>
            </a:r>
            <a:r>
              <a:rPr lang="en-US" dirty="0" err="1"/>
              <a:t>Antcil</a:t>
            </a:r>
            <a:endParaRPr lang="en-US" dirty="0"/>
          </a:p>
        </p:txBody>
      </p:sp>
      <p:sp>
        <p:nvSpPr>
          <p:cNvPr id="8" name="Content Placeholder 7">
            <a:extLst>
              <a:ext uri="{FF2B5EF4-FFF2-40B4-BE49-F238E27FC236}">
                <a16:creationId xmlns:a16="http://schemas.microsoft.com/office/drawing/2014/main" id="{DA43D47B-F00E-E343-B87F-DA1C219DD716}"/>
              </a:ext>
            </a:extLst>
          </p:cNvPr>
          <p:cNvSpPr>
            <a:spLocks noGrp="1"/>
          </p:cNvSpPr>
          <p:nvPr>
            <p:ph idx="1"/>
          </p:nvPr>
        </p:nvSpPr>
        <p:spPr>
          <a:xfrm>
            <a:off x="3316743" y="2481860"/>
            <a:ext cx="8280398" cy="1064555"/>
          </a:xfrm>
        </p:spPr>
        <p:txBody>
          <a:bodyPr>
            <a:noAutofit/>
          </a:bodyPr>
          <a:lstStyle/>
          <a:p>
            <a:pPr marL="0" indent="0">
              <a:lnSpc>
                <a:spcPct val="150000"/>
              </a:lnSpc>
              <a:buNone/>
            </a:pPr>
            <a:r>
              <a:rPr lang="en-US" dirty="0">
                <a:latin typeface="Helvetica Neue Light" panose="02000403000000020004" pitchFamily="2" charset="0"/>
                <a:ea typeface="Helvetica Neue Light" panose="02000403000000020004" pitchFamily="2" charset="0"/>
              </a:rPr>
              <a:t>Next up – Annick </a:t>
            </a:r>
            <a:r>
              <a:rPr lang="en-US" dirty="0" err="1">
                <a:latin typeface="Helvetica Neue Light" panose="02000403000000020004" pitchFamily="2" charset="0"/>
                <a:ea typeface="Helvetica Neue Light" panose="02000403000000020004" pitchFamily="2" charset="0"/>
              </a:rPr>
              <a:t>Anctil</a:t>
            </a:r>
            <a:endParaRPr lang="en-US" dirty="0">
              <a:latin typeface="Helvetica Neue Light" panose="02000403000000020004" pitchFamily="2" charset="0"/>
              <a:ea typeface="Helvetica Neue Light" panose="02000403000000020004" pitchFamily="2" charset="0"/>
            </a:endParaRPr>
          </a:p>
        </p:txBody>
      </p:sp>
      <p:pic>
        <p:nvPicPr>
          <p:cNvPr id="6" name="Picture 5">
            <a:extLst>
              <a:ext uri="{FF2B5EF4-FFF2-40B4-BE49-F238E27FC236}">
                <a16:creationId xmlns:a16="http://schemas.microsoft.com/office/drawing/2014/main" id="{1AFF67E4-EF43-174D-ADD4-85AC2DA41B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74531" y="2189321"/>
            <a:ext cx="457200" cy="65312"/>
          </a:xfrm>
          <a:prstGeom prst="rect">
            <a:avLst/>
          </a:prstGeom>
        </p:spPr>
      </p:pic>
    </p:spTree>
    <p:extLst>
      <p:ext uri="{BB962C8B-B14F-4D97-AF65-F5344CB8AC3E}">
        <p14:creationId xmlns:p14="http://schemas.microsoft.com/office/powerpoint/2010/main" val="3187388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81" y="55679"/>
            <a:ext cx="8342960" cy="639763"/>
          </a:xfrm>
        </p:spPr>
        <p:txBody>
          <a:bodyPr>
            <a:noAutofit/>
          </a:bodyPr>
          <a:lstStyle/>
          <a:p>
            <a:r>
              <a:rPr lang="en-US" sz="3200" dirty="0">
                <a:solidFill>
                  <a:schemeClr val="bg1"/>
                </a:solidFill>
                <a:latin typeface="Arial"/>
                <a:cs typeface="Arial"/>
              </a:rPr>
              <a:t>Annick </a:t>
            </a:r>
            <a:r>
              <a:rPr lang="en-US" sz="3200" dirty="0" err="1">
                <a:solidFill>
                  <a:schemeClr val="bg1"/>
                </a:solidFill>
                <a:latin typeface="Arial"/>
                <a:cs typeface="Arial"/>
              </a:rPr>
              <a:t>Anctil</a:t>
            </a:r>
            <a:r>
              <a:rPr lang="en-US" sz="3200" dirty="0">
                <a:solidFill>
                  <a:schemeClr val="bg1"/>
                </a:solidFill>
                <a:latin typeface="Arial"/>
                <a:cs typeface="Arial"/>
              </a:rPr>
              <a:t>: Sustainable Energy Systems</a:t>
            </a:r>
          </a:p>
        </p:txBody>
      </p:sp>
      <p:pic>
        <p:nvPicPr>
          <p:cNvPr id="2050" name="Picture 2" descr="TransAlta Renewables Announces Agreement to Build a Hybrid Solar – Battery  Project For BHP Nickel West in Western Australia – The Leading Solar  Magazine In India">
            <a:extLst>
              <a:ext uri="{FF2B5EF4-FFF2-40B4-BE49-F238E27FC236}">
                <a16:creationId xmlns:a16="http://schemas.microsoft.com/office/drawing/2014/main" id="{F6611671-E7CF-744F-BDE5-0AFAB7057C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9522" y="801991"/>
            <a:ext cx="3520625" cy="176348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ow Does Solar Battery Storage Work?">
            <a:extLst>
              <a:ext uri="{FF2B5EF4-FFF2-40B4-BE49-F238E27FC236}">
                <a16:creationId xmlns:a16="http://schemas.microsoft.com/office/drawing/2014/main" id="{71DCFF70-9A7B-8748-8AE0-892B11BB609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56049" y="695812"/>
            <a:ext cx="3702535" cy="208203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135A1B4-A332-2841-8828-5E4D5FB6ADD2}"/>
              </a:ext>
              <a:ext uri="{C183D7F6-B498-43B3-948B-1728B52AA6E4}">
                <adec:decorative xmlns:adec="http://schemas.microsoft.com/office/drawing/2017/decorative" val="1"/>
              </a:ext>
            </a:extLst>
          </p:cNvPr>
          <p:cNvGrpSpPr/>
          <p:nvPr/>
        </p:nvGrpSpPr>
        <p:grpSpPr>
          <a:xfrm>
            <a:off x="113088" y="739141"/>
            <a:ext cx="12078912" cy="5517596"/>
            <a:chOff x="84816" y="699638"/>
            <a:chExt cx="9059184" cy="4138197"/>
          </a:xfrm>
        </p:grpSpPr>
        <p:pic>
          <p:nvPicPr>
            <p:cNvPr id="2058" name="Picture 10" descr="Eight Advantages of Pouch Cells for Lithium Battery Packs | by Carl Clark |  Medium">
              <a:extLst>
                <a:ext uri="{FF2B5EF4-FFF2-40B4-BE49-F238E27FC236}">
                  <a16:creationId xmlns:a16="http://schemas.microsoft.com/office/drawing/2014/main" id="{E9599ECB-8143-B54E-86C4-A183443A8C6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32785" y="2676480"/>
              <a:ext cx="1432392" cy="12988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7967" y="2379240"/>
              <a:ext cx="1716005" cy="1203432"/>
            </a:xfrm>
            <a:prstGeom prst="rect">
              <a:avLst/>
            </a:prstGeom>
          </p:spPr>
        </p:pic>
        <p:sp>
          <p:nvSpPr>
            <p:cNvPr id="7" name="TextBox 6"/>
            <p:cNvSpPr txBox="1"/>
            <p:nvPr/>
          </p:nvSpPr>
          <p:spPr>
            <a:xfrm>
              <a:off x="265402" y="3993285"/>
              <a:ext cx="1755195" cy="623248"/>
            </a:xfrm>
            <a:prstGeom prst="rect">
              <a:avLst/>
            </a:prstGeom>
            <a:noFill/>
          </p:spPr>
          <p:txBody>
            <a:bodyPr wrap="square" rtlCol="0">
              <a:spAutoFit/>
            </a:bodyPr>
            <a:lstStyle/>
            <a:p>
              <a:pPr algn="ctr" defTabSz="609585" fontAlgn="base">
                <a:spcBef>
                  <a:spcPct val="0"/>
                </a:spcBef>
                <a:spcAft>
                  <a:spcPct val="0"/>
                </a:spcAft>
              </a:pPr>
              <a:r>
                <a:rPr lang="en-US" sz="2400" dirty="0">
                  <a:solidFill>
                    <a:srgbClr val="000000"/>
                  </a:solidFill>
                  <a:latin typeface="Arial"/>
                  <a:ea typeface="ＭＳ Ｐゴシック" charset="-128"/>
                  <a:cs typeface="Arial"/>
                </a:rPr>
                <a:t>Material Processing</a:t>
              </a:r>
            </a:p>
          </p:txBody>
        </p:sp>
        <p:sp>
          <p:nvSpPr>
            <p:cNvPr id="10" name="Down Arrow 9"/>
            <p:cNvSpPr/>
            <p:nvPr/>
          </p:nvSpPr>
          <p:spPr>
            <a:xfrm>
              <a:off x="1384592" y="2392562"/>
              <a:ext cx="309881" cy="416714"/>
            </a:xfrm>
            <a:prstGeom prst="downArrow">
              <a:avLst/>
            </a:prstGeom>
            <a:solidFill>
              <a:srgbClr val="073E9E"/>
            </a:solidFill>
            <a:ln>
              <a:solidFill>
                <a:srgbClr val="073E9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09585" fontAlgn="base">
                <a:spcBef>
                  <a:spcPct val="0"/>
                </a:spcBef>
                <a:spcAft>
                  <a:spcPct val="0"/>
                </a:spcAft>
              </a:pPr>
              <a:endParaRPr lang="en-US" sz="2400">
                <a:ln>
                  <a:solidFill>
                    <a:srgbClr val="073E9E"/>
                  </a:solidFill>
                </a:ln>
                <a:solidFill>
                  <a:srgbClr val="073E9E"/>
                </a:solidFill>
                <a:latin typeface="Arial"/>
                <a:cs typeface="Arial"/>
              </a:endParaRPr>
            </a:p>
          </p:txBody>
        </p:sp>
        <p:sp>
          <p:nvSpPr>
            <p:cNvPr id="11" name="TextBox 10"/>
            <p:cNvSpPr txBox="1"/>
            <p:nvPr/>
          </p:nvSpPr>
          <p:spPr>
            <a:xfrm>
              <a:off x="7388805" y="4491586"/>
              <a:ext cx="1755195" cy="346249"/>
            </a:xfrm>
            <a:prstGeom prst="rect">
              <a:avLst/>
            </a:prstGeom>
            <a:noFill/>
          </p:spPr>
          <p:txBody>
            <a:bodyPr wrap="square" rtlCol="0">
              <a:spAutoFit/>
            </a:bodyPr>
            <a:lstStyle/>
            <a:p>
              <a:pPr algn="ctr" defTabSz="609585" fontAlgn="base">
                <a:spcBef>
                  <a:spcPct val="0"/>
                </a:spcBef>
                <a:spcAft>
                  <a:spcPct val="0"/>
                </a:spcAft>
              </a:pPr>
              <a:r>
                <a:rPr lang="en-US" sz="2400" dirty="0">
                  <a:solidFill>
                    <a:srgbClr val="000000"/>
                  </a:solidFill>
                  <a:latin typeface="Arial"/>
                  <a:ea typeface="ＭＳ Ｐゴシック" charset="-128"/>
                  <a:cs typeface="Arial"/>
                </a:rPr>
                <a:t>End-of-life</a:t>
              </a:r>
            </a:p>
          </p:txBody>
        </p:sp>
        <p:sp>
          <p:nvSpPr>
            <p:cNvPr id="18" name="Down Arrow 17"/>
            <p:cNvSpPr/>
            <p:nvPr/>
          </p:nvSpPr>
          <p:spPr>
            <a:xfrm rot="16200000">
              <a:off x="2708792" y="2773916"/>
              <a:ext cx="270030" cy="486054"/>
            </a:xfrm>
            <a:prstGeom prst="downArrow">
              <a:avLst/>
            </a:prstGeom>
            <a:solidFill>
              <a:srgbClr val="073E9E"/>
            </a:solidFill>
            <a:ln>
              <a:solidFill>
                <a:srgbClr val="073E9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09585" fontAlgn="base">
                <a:spcBef>
                  <a:spcPct val="0"/>
                </a:spcBef>
                <a:spcAft>
                  <a:spcPct val="0"/>
                </a:spcAft>
              </a:pPr>
              <a:endParaRPr lang="en-US" sz="2400">
                <a:ln>
                  <a:solidFill>
                    <a:srgbClr val="073E9E"/>
                  </a:solidFill>
                </a:ln>
                <a:solidFill>
                  <a:srgbClr val="073E9E"/>
                </a:solidFill>
                <a:latin typeface="Arial"/>
                <a:cs typeface="Arial"/>
              </a:endParaRPr>
            </a:p>
          </p:txBody>
        </p:sp>
        <p:pic>
          <p:nvPicPr>
            <p:cNvPr id="2052" name="Picture 4" descr="What Is Silica Sand &amp; How Is It Different From Regular Sand?">
              <a:extLst>
                <a:ext uri="{FF2B5EF4-FFF2-40B4-BE49-F238E27FC236}">
                  <a16:creationId xmlns:a16="http://schemas.microsoft.com/office/drawing/2014/main" id="{EB086884-276B-8946-A7EF-32BCA824241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5573" y="746775"/>
              <a:ext cx="1623907" cy="121636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50860BE-C324-6147-BD8A-9D0B5D991095}"/>
                </a:ext>
              </a:extLst>
            </p:cNvPr>
            <p:cNvSpPr txBox="1"/>
            <p:nvPr/>
          </p:nvSpPr>
          <p:spPr>
            <a:xfrm>
              <a:off x="886624" y="1969633"/>
              <a:ext cx="1755195" cy="346249"/>
            </a:xfrm>
            <a:prstGeom prst="rect">
              <a:avLst/>
            </a:prstGeom>
            <a:noFill/>
          </p:spPr>
          <p:txBody>
            <a:bodyPr wrap="square" rtlCol="0">
              <a:spAutoFit/>
            </a:bodyPr>
            <a:lstStyle/>
            <a:p>
              <a:pPr algn="ctr" defTabSz="609585" fontAlgn="base">
                <a:spcBef>
                  <a:spcPct val="0"/>
                </a:spcBef>
                <a:spcAft>
                  <a:spcPct val="0"/>
                </a:spcAft>
              </a:pPr>
              <a:r>
                <a:rPr lang="en-US" sz="2400" dirty="0">
                  <a:solidFill>
                    <a:srgbClr val="000000"/>
                  </a:solidFill>
                  <a:latin typeface="Arial"/>
                  <a:ea typeface="ＭＳ Ｐゴシック" charset="-128"/>
                  <a:cs typeface="Arial"/>
                </a:rPr>
                <a:t>Mining</a:t>
              </a:r>
            </a:p>
          </p:txBody>
        </p:sp>
        <p:sp>
          <p:nvSpPr>
            <p:cNvPr id="22" name="TextBox 21">
              <a:extLst>
                <a:ext uri="{FF2B5EF4-FFF2-40B4-BE49-F238E27FC236}">
                  <a16:creationId xmlns:a16="http://schemas.microsoft.com/office/drawing/2014/main" id="{77288151-F679-8A44-91DD-0E46EA63CA01}"/>
                </a:ext>
              </a:extLst>
            </p:cNvPr>
            <p:cNvSpPr txBox="1"/>
            <p:nvPr/>
          </p:nvSpPr>
          <p:spPr>
            <a:xfrm>
              <a:off x="3265498" y="3889755"/>
              <a:ext cx="1755195" cy="623248"/>
            </a:xfrm>
            <a:prstGeom prst="rect">
              <a:avLst/>
            </a:prstGeom>
            <a:noFill/>
          </p:spPr>
          <p:txBody>
            <a:bodyPr wrap="square" rtlCol="0">
              <a:spAutoFit/>
            </a:bodyPr>
            <a:lstStyle/>
            <a:p>
              <a:pPr algn="ctr" defTabSz="609585" fontAlgn="base">
                <a:spcBef>
                  <a:spcPct val="0"/>
                </a:spcBef>
                <a:spcAft>
                  <a:spcPct val="0"/>
                </a:spcAft>
              </a:pPr>
              <a:r>
                <a:rPr lang="en-US" sz="2400" dirty="0">
                  <a:solidFill>
                    <a:srgbClr val="000000"/>
                  </a:solidFill>
                  <a:latin typeface="Arial"/>
                  <a:ea typeface="ＭＳ Ｐゴシック" charset="-128"/>
                  <a:cs typeface="Arial"/>
                </a:rPr>
                <a:t>Manufacturing / Assembly</a:t>
              </a:r>
            </a:p>
          </p:txBody>
        </p:sp>
        <p:pic>
          <p:nvPicPr>
            <p:cNvPr id="2054" name="Picture 6" descr="Lithium Mining Delivers BIG for WA, Increased Spodumene Production |  iseekplant">
              <a:extLst>
                <a:ext uri="{FF2B5EF4-FFF2-40B4-BE49-F238E27FC236}">
                  <a16:creationId xmlns:a16="http://schemas.microsoft.com/office/drawing/2014/main" id="{F8AEFFB4-B82C-BB47-B27C-014457EE67AC}"/>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t="-1213"/>
            <a:stretch/>
          </p:blipFill>
          <p:spPr bwMode="auto">
            <a:xfrm>
              <a:off x="1851946" y="699638"/>
              <a:ext cx="1623907" cy="12988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ilicon Ingot (solar Grade) Stock Photo, Picture And Royalty Free Image.  Image 103773237.">
              <a:extLst>
                <a:ext uri="{FF2B5EF4-FFF2-40B4-BE49-F238E27FC236}">
                  <a16:creationId xmlns:a16="http://schemas.microsoft.com/office/drawing/2014/main" id="{96FC0A30-E3A7-DF42-BE90-5B49E2C2A4E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4816" y="2894265"/>
              <a:ext cx="1764598" cy="113438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E4B3DECE-827A-BA43-8556-354DCB57E460}"/>
                </a:ext>
              </a:extLst>
            </p:cNvPr>
            <p:cNvSpPr txBox="1"/>
            <p:nvPr/>
          </p:nvSpPr>
          <p:spPr>
            <a:xfrm>
              <a:off x="5166777" y="4246682"/>
              <a:ext cx="1755195" cy="346249"/>
            </a:xfrm>
            <a:prstGeom prst="rect">
              <a:avLst/>
            </a:prstGeom>
            <a:noFill/>
          </p:spPr>
          <p:txBody>
            <a:bodyPr wrap="square" rtlCol="0">
              <a:spAutoFit/>
            </a:bodyPr>
            <a:lstStyle/>
            <a:p>
              <a:pPr algn="ctr" defTabSz="609585" fontAlgn="base">
                <a:spcBef>
                  <a:spcPct val="0"/>
                </a:spcBef>
                <a:spcAft>
                  <a:spcPct val="0"/>
                </a:spcAft>
              </a:pPr>
              <a:r>
                <a:rPr lang="en-US" sz="2400" dirty="0">
                  <a:solidFill>
                    <a:srgbClr val="000000"/>
                  </a:solidFill>
                  <a:latin typeface="Arial"/>
                  <a:ea typeface="ＭＳ Ｐゴシック" charset="-128"/>
                  <a:cs typeface="Arial"/>
                </a:rPr>
                <a:t>Use Phase</a:t>
              </a:r>
            </a:p>
          </p:txBody>
        </p:sp>
        <p:sp>
          <p:nvSpPr>
            <p:cNvPr id="29" name="Down Arrow 28">
              <a:extLst>
                <a:ext uri="{FF2B5EF4-FFF2-40B4-BE49-F238E27FC236}">
                  <a16:creationId xmlns:a16="http://schemas.microsoft.com/office/drawing/2014/main" id="{D9A559B0-3669-6646-BC2D-3BE8E7E15561}"/>
                </a:ext>
              </a:extLst>
            </p:cNvPr>
            <p:cNvSpPr/>
            <p:nvPr/>
          </p:nvSpPr>
          <p:spPr>
            <a:xfrm rot="16200000">
              <a:off x="5090923" y="2831086"/>
              <a:ext cx="270030" cy="486054"/>
            </a:xfrm>
            <a:prstGeom prst="downArrow">
              <a:avLst/>
            </a:prstGeom>
            <a:solidFill>
              <a:srgbClr val="073E9E"/>
            </a:solidFill>
            <a:ln>
              <a:solidFill>
                <a:srgbClr val="073E9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09585" fontAlgn="base">
                <a:spcBef>
                  <a:spcPct val="0"/>
                </a:spcBef>
                <a:spcAft>
                  <a:spcPct val="0"/>
                </a:spcAft>
              </a:pPr>
              <a:endParaRPr lang="en-US" sz="2400">
                <a:ln>
                  <a:solidFill>
                    <a:srgbClr val="073E9E"/>
                  </a:solidFill>
                </a:ln>
                <a:solidFill>
                  <a:srgbClr val="073E9E"/>
                </a:solidFill>
                <a:latin typeface="Arial"/>
                <a:cs typeface="Arial"/>
              </a:endParaRPr>
            </a:p>
          </p:txBody>
        </p:sp>
        <p:pic>
          <p:nvPicPr>
            <p:cNvPr id="2068" name="Picture 20" descr="Battery recycling | Aurelius enviromental | Innovation News Network">
              <a:extLst>
                <a:ext uri="{FF2B5EF4-FFF2-40B4-BE49-F238E27FC236}">
                  <a16:creationId xmlns:a16="http://schemas.microsoft.com/office/drawing/2014/main" id="{A674D238-C4B1-594A-A8FE-7D8185137840}"/>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197923" y="3550060"/>
              <a:ext cx="1832861" cy="103230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Industry &amp;quot;frustrated&amp;quot; as Ley sets deadline for national solar recycling  scheme | RenewEconomy">
              <a:extLst>
                <a:ext uri="{FF2B5EF4-FFF2-40B4-BE49-F238E27FC236}">
                  <a16:creationId xmlns:a16="http://schemas.microsoft.com/office/drawing/2014/main" id="{1E24C788-52C0-2A44-B88E-B2921DBEA0B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158738" y="2339941"/>
              <a:ext cx="1911233" cy="1168156"/>
            </a:xfrm>
            <a:prstGeom prst="rect">
              <a:avLst/>
            </a:prstGeom>
            <a:noFill/>
            <a:extLst>
              <a:ext uri="{909E8E84-426E-40DD-AFC4-6F175D3DCCD1}">
                <a14:hiddenFill xmlns:a14="http://schemas.microsoft.com/office/drawing/2010/main">
                  <a:solidFill>
                    <a:srgbClr val="FFFFFF"/>
                  </a:solidFill>
                </a14:hiddenFill>
              </a:ext>
            </a:extLst>
          </p:spPr>
        </p:pic>
        <p:sp>
          <p:nvSpPr>
            <p:cNvPr id="14" name="Down Arrow 13"/>
            <p:cNvSpPr/>
            <p:nvPr/>
          </p:nvSpPr>
          <p:spPr>
            <a:xfrm rot="16200000">
              <a:off x="7123145" y="3265070"/>
              <a:ext cx="270030" cy="486054"/>
            </a:xfrm>
            <a:prstGeom prst="downArrow">
              <a:avLst/>
            </a:prstGeom>
            <a:solidFill>
              <a:srgbClr val="073E9E"/>
            </a:solidFill>
            <a:ln>
              <a:solidFill>
                <a:srgbClr val="073E9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09585" fontAlgn="base">
                <a:spcBef>
                  <a:spcPct val="0"/>
                </a:spcBef>
                <a:spcAft>
                  <a:spcPct val="0"/>
                </a:spcAft>
              </a:pPr>
              <a:endParaRPr lang="en-US" sz="2400">
                <a:ln>
                  <a:solidFill>
                    <a:srgbClr val="073E9E"/>
                  </a:solidFill>
                </a:ln>
                <a:solidFill>
                  <a:srgbClr val="073E9E"/>
                </a:solidFill>
                <a:latin typeface="Arial"/>
                <a:cs typeface="Arial"/>
              </a:endParaRPr>
            </a:p>
          </p:txBody>
        </p:sp>
      </p:grpSp>
      <p:grpSp>
        <p:nvGrpSpPr>
          <p:cNvPr id="6" name="Group 5">
            <a:extLst>
              <a:ext uri="{FF2B5EF4-FFF2-40B4-BE49-F238E27FC236}">
                <a16:creationId xmlns:a16="http://schemas.microsoft.com/office/drawing/2014/main" id="{25199401-30D5-134D-B671-9E49E26C69C6}"/>
              </a:ext>
              <a:ext uri="{C183D7F6-B498-43B3-948B-1728B52AA6E4}">
                <adec:decorative xmlns:adec="http://schemas.microsoft.com/office/drawing/2017/decorative" val="1"/>
              </a:ext>
            </a:extLst>
          </p:cNvPr>
          <p:cNvGrpSpPr/>
          <p:nvPr/>
        </p:nvGrpSpPr>
        <p:grpSpPr>
          <a:xfrm>
            <a:off x="7291954" y="3130183"/>
            <a:ext cx="1792225" cy="2181886"/>
            <a:chOff x="5468965" y="2347638"/>
            <a:chExt cx="1344169" cy="1636415"/>
          </a:xfrm>
        </p:grpSpPr>
        <p:pic>
          <p:nvPicPr>
            <p:cNvPr id="36" name="Picture 35">
              <a:extLst>
                <a:ext uri="{FF2B5EF4-FFF2-40B4-BE49-F238E27FC236}">
                  <a16:creationId xmlns:a16="http://schemas.microsoft.com/office/drawing/2014/main" id="{8FB35E11-1E05-3043-8E68-D19F22F382C8}"/>
                </a:ext>
              </a:extLst>
            </p:cNvPr>
            <p:cNvPicPr>
              <a:picLocks noChangeAspect="1"/>
            </p:cNvPicPr>
            <p:nvPr/>
          </p:nvPicPr>
          <p:blipFill rotWithShape="1">
            <a:blip r:embed="rId12" cstate="print">
              <a:clrChange>
                <a:clrFrom>
                  <a:srgbClr val="EDEDED"/>
                </a:clrFrom>
                <a:clrTo>
                  <a:srgbClr val="EDEDED">
                    <a:alpha val="0"/>
                  </a:srgbClr>
                </a:clrTo>
              </a:clrChange>
              <a:extLst>
                <a:ext uri="{28A0092B-C50C-407E-A947-70E740481C1C}">
                  <a14:useLocalDpi xmlns:a14="http://schemas.microsoft.com/office/drawing/2010/main"/>
                </a:ext>
              </a:extLst>
            </a:blip>
            <a:srcRect/>
            <a:stretch/>
          </p:blipFill>
          <p:spPr>
            <a:xfrm>
              <a:off x="5836691" y="2347638"/>
              <a:ext cx="295003" cy="295255"/>
            </a:xfrm>
            <a:prstGeom prst="rect">
              <a:avLst/>
            </a:prstGeom>
          </p:spPr>
        </p:pic>
        <p:sp>
          <p:nvSpPr>
            <p:cNvPr id="37" name="TextBox 36">
              <a:extLst>
                <a:ext uri="{FF2B5EF4-FFF2-40B4-BE49-F238E27FC236}">
                  <a16:creationId xmlns:a16="http://schemas.microsoft.com/office/drawing/2014/main" id="{A0BC9B0E-8B66-7748-BFC6-4F2076FB3AF3}"/>
                </a:ext>
              </a:extLst>
            </p:cNvPr>
            <p:cNvSpPr txBox="1"/>
            <p:nvPr/>
          </p:nvSpPr>
          <p:spPr>
            <a:xfrm>
              <a:off x="5687169" y="2656216"/>
              <a:ext cx="424186" cy="192409"/>
            </a:xfrm>
            <a:prstGeom prst="rect">
              <a:avLst/>
            </a:prstGeom>
            <a:noFill/>
          </p:spPr>
          <p:txBody>
            <a:bodyPr wrap="square" rtlCol="0">
              <a:spAutoFit/>
            </a:bodyPr>
            <a:lstStyle/>
            <a:p>
              <a:pPr defTabSz="609585" fontAlgn="base">
                <a:spcBef>
                  <a:spcPct val="0"/>
                </a:spcBef>
                <a:spcAft>
                  <a:spcPct val="0"/>
                </a:spcAft>
              </a:pPr>
              <a:r>
                <a:rPr lang="en-US" sz="1067" b="1" dirty="0">
                  <a:solidFill>
                    <a:srgbClr val="000000"/>
                  </a:solidFill>
                  <a:latin typeface="Arial" charset="0"/>
                  <a:ea typeface="ＭＳ Ｐゴシック" charset="-128"/>
                </a:rPr>
                <a:t>Coal</a:t>
              </a:r>
            </a:p>
          </p:txBody>
        </p:sp>
        <p:pic>
          <p:nvPicPr>
            <p:cNvPr id="38" name="Picture 37">
              <a:extLst>
                <a:ext uri="{FF2B5EF4-FFF2-40B4-BE49-F238E27FC236}">
                  <a16:creationId xmlns:a16="http://schemas.microsoft.com/office/drawing/2014/main" id="{686F62DF-EA1E-424D-A3A1-B1079DEA2BBB}"/>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185093" y="2708797"/>
              <a:ext cx="313885" cy="253753"/>
            </a:xfrm>
            <a:prstGeom prst="rect">
              <a:avLst/>
            </a:prstGeom>
          </p:spPr>
        </p:pic>
        <p:sp>
          <p:nvSpPr>
            <p:cNvPr id="39" name="TextBox 38">
              <a:extLst>
                <a:ext uri="{FF2B5EF4-FFF2-40B4-BE49-F238E27FC236}">
                  <a16:creationId xmlns:a16="http://schemas.microsoft.com/office/drawing/2014/main" id="{73F2129C-28DC-A245-8A55-0F7FA8027D40}"/>
                </a:ext>
              </a:extLst>
            </p:cNvPr>
            <p:cNvSpPr txBox="1"/>
            <p:nvPr/>
          </p:nvSpPr>
          <p:spPr>
            <a:xfrm>
              <a:off x="6069473" y="3013508"/>
              <a:ext cx="743661" cy="192409"/>
            </a:xfrm>
            <a:prstGeom prst="rect">
              <a:avLst/>
            </a:prstGeom>
            <a:noFill/>
          </p:spPr>
          <p:txBody>
            <a:bodyPr wrap="square" rtlCol="0">
              <a:spAutoFit/>
            </a:bodyPr>
            <a:lstStyle/>
            <a:p>
              <a:pPr algn="ctr" defTabSz="609585" fontAlgn="base">
                <a:spcBef>
                  <a:spcPct val="0"/>
                </a:spcBef>
                <a:spcAft>
                  <a:spcPct val="0"/>
                </a:spcAft>
              </a:pPr>
              <a:r>
                <a:rPr lang="en-US" sz="1067" b="1" dirty="0">
                  <a:solidFill>
                    <a:srgbClr val="000000"/>
                  </a:solidFill>
                  <a:latin typeface="Arial" charset="0"/>
                  <a:ea typeface="ＭＳ Ｐゴシック" charset="-128"/>
                </a:rPr>
                <a:t>Natural gas </a:t>
              </a:r>
            </a:p>
          </p:txBody>
        </p:sp>
        <p:pic>
          <p:nvPicPr>
            <p:cNvPr id="40" name="Picture 39" descr="Shape&#10;&#10;Description automatically generated with low confidence">
              <a:extLst>
                <a:ext uri="{FF2B5EF4-FFF2-40B4-BE49-F238E27FC236}">
                  <a16:creationId xmlns:a16="http://schemas.microsoft.com/office/drawing/2014/main" id="{C04CA7EF-26A3-D144-BEE2-F07C5DEA248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583423" y="3093424"/>
              <a:ext cx="343966" cy="343966"/>
            </a:xfrm>
            <a:prstGeom prst="rect">
              <a:avLst/>
            </a:prstGeom>
          </p:spPr>
        </p:pic>
        <p:sp>
          <p:nvSpPr>
            <p:cNvPr id="41" name="TextBox 40">
              <a:extLst>
                <a:ext uri="{FF2B5EF4-FFF2-40B4-BE49-F238E27FC236}">
                  <a16:creationId xmlns:a16="http://schemas.microsoft.com/office/drawing/2014/main" id="{3EA74EFA-18D5-5E4D-AC1E-DFE18CA6CDCB}"/>
                </a:ext>
              </a:extLst>
            </p:cNvPr>
            <p:cNvSpPr txBox="1"/>
            <p:nvPr/>
          </p:nvSpPr>
          <p:spPr>
            <a:xfrm>
              <a:off x="5468965" y="3378202"/>
              <a:ext cx="575410" cy="192409"/>
            </a:xfrm>
            <a:prstGeom prst="rect">
              <a:avLst/>
            </a:prstGeom>
            <a:noFill/>
          </p:spPr>
          <p:txBody>
            <a:bodyPr wrap="square" rtlCol="0">
              <a:spAutoFit/>
            </a:bodyPr>
            <a:lstStyle/>
            <a:p>
              <a:pPr algn="ctr" defTabSz="609585" fontAlgn="base">
                <a:spcBef>
                  <a:spcPct val="0"/>
                </a:spcBef>
                <a:spcAft>
                  <a:spcPct val="0"/>
                </a:spcAft>
              </a:pPr>
              <a:r>
                <a:rPr lang="en-US" sz="1067" b="1" dirty="0">
                  <a:solidFill>
                    <a:srgbClr val="000000"/>
                  </a:solidFill>
                  <a:latin typeface="Arial" charset="0"/>
                  <a:ea typeface="ＭＳ Ｐゴシック" charset="-128"/>
                </a:rPr>
                <a:t>Nuclear </a:t>
              </a:r>
            </a:p>
          </p:txBody>
        </p:sp>
        <p:pic>
          <p:nvPicPr>
            <p:cNvPr id="42" name="Picture 41">
              <a:extLst>
                <a:ext uri="{FF2B5EF4-FFF2-40B4-BE49-F238E27FC236}">
                  <a16:creationId xmlns:a16="http://schemas.microsoft.com/office/drawing/2014/main" id="{3C4FDCC3-5F31-9745-8E39-CBBFF6DB361B}"/>
                </a:ext>
              </a:extLst>
            </p:cNvPr>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58469" y="3437390"/>
              <a:ext cx="337391" cy="352299"/>
            </a:xfrm>
            <a:prstGeom prst="rect">
              <a:avLst/>
            </a:prstGeom>
          </p:spPr>
        </p:pic>
        <p:sp>
          <p:nvSpPr>
            <p:cNvPr id="43" name="TextBox 42">
              <a:extLst>
                <a:ext uri="{FF2B5EF4-FFF2-40B4-BE49-F238E27FC236}">
                  <a16:creationId xmlns:a16="http://schemas.microsoft.com/office/drawing/2014/main" id="{FA60640B-B7AD-C54C-BEC8-4FC17E719716}"/>
                </a:ext>
              </a:extLst>
            </p:cNvPr>
            <p:cNvSpPr txBox="1"/>
            <p:nvPr/>
          </p:nvSpPr>
          <p:spPr>
            <a:xfrm>
              <a:off x="5755406" y="3791644"/>
              <a:ext cx="775358" cy="192409"/>
            </a:xfrm>
            <a:prstGeom prst="rect">
              <a:avLst/>
            </a:prstGeom>
            <a:noFill/>
          </p:spPr>
          <p:txBody>
            <a:bodyPr wrap="square" rtlCol="0">
              <a:spAutoFit/>
            </a:bodyPr>
            <a:lstStyle/>
            <a:p>
              <a:pPr algn="ctr" defTabSz="609585" fontAlgn="base">
                <a:spcBef>
                  <a:spcPct val="0"/>
                </a:spcBef>
                <a:spcAft>
                  <a:spcPct val="0"/>
                </a:spcAft>
              </a:pPr>
              <a:r>
                <a:rPr lang="en-US" sz="1067" b="1" dirty="0">
                  <a:solidFill>
                    <a:srgbClr val="000000"/>
                  </a:solidFill>
                  <a:latin typeface="Arial" charset="0"/>
                  <a:ea typeface="ＭＳ Ｐゴシック" charset="-128"/>
                </a:rPr>
                <a:t>Renewable </a:t>
              </a:r>
            </a:p>
          </p:txBody>
        </p:sp>
      </p:grpSp>
      <p:sp>
        <p:nvSpPr>
          <p:cNvPr id="31" name="TextBox 30">
            <a:extLst>
              <a:ext uri="{FF2B5EF4-FFF2-40B4-BE49-F238E27FC236}">
                <a16:creationId xmlns:a16="http://schemas.microsoft.com/office/drawing/2014/main" id="{282678F8-642A-164E-AD83-54778A110AA4}"/>
              </a:ext>
            </a:extLst>
          </p:cNvPr>
          <p:cNvSpPr txBox="1"/>
          <p:nvPr/>
        </p:nvSpPr>
        <p:spPr>
          <a:xfrm>
            <a:off x="84175" y="6327986"/>
            <a:ext cx="12009120" cy="502766"/>
          </a:xfrm>
          <a:prstGeom prst="rect">
            <a:avLst/>
          </a:prstGeom>
          <a:ln/>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defTabSz="609585" fontAlgn="base"/>
            <a:r>
              <a:rPr lang="en-US" sz="2667" dirty="0">
                <a:solidFill>
                  <a:srgbClr val="000000"/>
                </a:solidFill>
                <a:latin typeface="Gotham Book"/>
                <a:cs typeface="Gotham Book"/>
              </a:rPr>
              <a:t>Prospective LCA: evaluate new technology to reduce unintended consequences</a:t>
            </a:r>
            <a:endParaRPr lang="en-US" sz="1333" dirty="0">
              <a:solidFill>
                <a:srgbClr val="000000"/>
              </a:solidFill>
              <a:latin typeface="Gotham Book"/>
              <a:cs typeface="Gotham Book"/>
            </a:endParaRPr>
          </a:p>
        </p:txBody>
      </p:sp>
    </p:spTree>
    <p:extLst>
      <p:ext uri="{BB962C8B-B14F-4D97-AF65-F5344CB8AC3E}">
        <p14:creationId xmlns:p14="http://schemas.microsoft.com/office/powerpoint/2010/main" val="257589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D5A8E-1B3F-6049-AD97-9EDDCA0D5E98}"/>
              </a:ext>
            </a:extLst>
          </p:cNvPr>
          <p:cNvSpPr>
            <a:spLocks noGrp="1"/>
          </p:cNvSpPr>
          <p:nvPr>
            <p:ph type="title"/>
          </p:nvPr>
        </p:nvSpPr>
        <p:spPr>
          <a:xfrm>
            <a:off x="0" y="136525"/>
            <a:ext cx="11582400" cy="480233"/>
          </a:xfrm>
        </p:spPr>
        <p:txBody>
          <a:bodyPr>
            <a:normAutofit fontScale="90000"/>
          </a:bodyPr>
          <a:lstStyle/>
          <a:p>
            <a:r>
              <a:rPr lang="en-US" dirty="0"/>
              <a:t>Environmental impact of PV manufacturing</a:t>
            </a:r>
          </a:p>
        </p:txBody>
      </p:sp>
      <p:sp>
        <p:nvSpPr>
          <p:cNvPr id="4" name="Slide Number Placeholder 3">
            <a:extLst>
              <a:ext uri="{FF2B5EF4-FFF2-40B4-BE49-F238E27FC236}">
                <a16:creationId xmlns:a16="http://schemas.microsoft.com/office/drawing/2014/main" id="{58EE88CF-3574-9042-9EA1-A6371AD40A18}"/>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609585">
              <a:defRPr/>
            </a:pPr>
            <a:fld id="{0B4461CB-4CA9-2A43-A3FA-624E1DA485A6}" type="slidenum">
              <a:rPr lang="en-US"/>
              <a:pPr defTabSz="609585">
                <a:defRPr/>
              </a:pPr>
              <a:t>12</a:t>
            </a:fld>
            <a:endParaRPr lang="en-US" dirty="0"/>
          </a:p>
        </p:txBody>
      </p:sp>
      <p:sp>
        <p:nvSpPr>
          <p:cNvPr id="5" name="TextBox 4">
            <a:extLst>
              <a:ext uri="{FF2B5EF4-FFF2-40B4-BE49-F238E27FC236}">
                <a16:creationId xmlns:a16="http://schemas.microsoft.com/office/drawing/2014/main" id="{E9DEA47D-C933-E54B-9FBB-FBAB4E107CD7}"/>
              </a:ext>
            </a:extLst>
          </p:cNvPr>
          <p:cNvSpPr txBox="1"/>
          <p:nvPr/>
        </p:nvSpPr>
        <p:spPr>
          <a:xfrm>
            <a:off x="444554" y="661685"/>
            <a:ext cx="4878421" cy="1200329"/>
          </a:xfrm>
          <a:prstGeom prst="rect">
            <a:avLst/>
          </a:prstGeom>
          <a:noFill/>
        </p:spPr>
        <p:txBody>
          <a:bodyPr wrap="square" rtlCol="0">
            <a:spAutoFit/>
          </a:bodyPr>
          <a:lstStyle/>
          <a:p>
            <a:pPr algn="ctr" defTabSz="609585" fontAlgn="base">
              <a:spcBef>
                <a:spcPct val="0"/>
              </a:spcBef>
              <a:spcAft>
                <a:spcPct val="0"/>
              </a:spcAft>
            </a:pPr>
            <a:r>
              <a:rPr lang="en-US" sz="2400" i="1" dirty="0">
                <a:solidFill>
                  <a:srgbClr val="073E9E"/>
                </a:solidFill>
                <a:latin typeface="Arial" charset="0"/>
                <a:ea typeface="ＭＳ Ｐゴシック" charset="-128"/>
              </a:rPr>
              <a:t>What is the environmental impact of producing silicon solar PV modules in US? </a:t>
            </a:r>
          </a:p>
        </p:txBody>
      </p:sp>
      <p:sp>
        <p:nvSpPr>
          <p:cNvPr id="6" name="TextBox 5">
            <a:extLst>
              <a:ext uri="{FF2B5EF4-FFF2-40B4-BE49-F238E27FC236}">
                <a16:creationId xmlns:a16="http://schemas.microsoft.com/office/drawing/2014/main" id="{DEAAC173-FC66-5A49-9048-203471DEFE8A}"/>
              </a:ext>
              <a:ext uri="{C183D7F6-B498-43B3-948B-1728B52AA6E4}">
                <adec:decorative xmlns:adec="http://schemas.microsoft.com/office/drawing/2017/decorative" val="1"/>
              </a:ext>
            </a:extLst>
          </p:cNvPr>
          <p:cNvSpPr txBox="1"/>
          <p:nvPr/>
        </p:nvSpPr>
        <p:spPr>
          <a:xfrm>
            <a:off x="609600" y="1842116"/>
            <a:ext cx="3623108" cy="461665"/>
          </a:xfrm>
          <a:prstGeom prst="rect">
            <a:avLst/>
          </a:prstGeom>
          <a:noFill/>
        </p:spPr>
        <p:txBody>
          <a:bodyPr wrap="none" rtlCol="0">
            <a:spAutoFit/>
          </a:bodyPr>
          <a:lstStyle/>
          <a:p>
            <a:pPr defTabSz="609585" fontAlgn="base">
              <a:spcBef>
                <a:spcPct val="0"/>
              </a:spcBef>
              <a:spcAft>
                <a:spcPct val="0"/>
              </a:spcAft>
            </a:pPr>
            <a:r>
              <a:rPr lang="en-US" sz="2400" dirty="0">
                <a:solidFill>
                  <a:srgbClr val="278283"/>
                </a:solidFill>
                <a:latin typeface="Arial" charset="0"/>
                <a:ea typeface="ＭＳ Ｐゴシック" charset="-128"/>
              </a:rPr>
              <a:t>Impact of sand extraction</a:t>
            </a:r>
          </a:p>
        </p:txBody>
      </p:sp>
      <p:pic>
        <p:nvPicPr>
          <p:cNvPr id="7" name="Picture 6">
            <a:extLst>
              <a:ext uri="{FF2B5EF4-FFF2-40B4-BE49-F238E27FC236}">
                <a16:creationId xmlns:a16="http://schemas.microsoft.com/office/drawing/2014/main" id="{D628ECE4-19BB-5C47-A833-96E9B9579C4F}"/>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202"/>
          <a:stretch/>
        </p:blipFill>
        <p:spPr>
          <a:xfrm>
            <a:off x="5941695" y="2573854"/>
            <a:ext cx="5922968" cy="3460601"/>
          </a:xfrm>
          <a:prstGeom prst="rect">
            <a:avLst/>
          </a:prstGeom>
        </p:spPr>
      </p:pic>
      <p:pic>
        <p:nvPicPr>
          <p:cNvPr id="23" name="Picture 22">
            <a:extLst>
              <a:ext uri="{FF2B5EF4-FFF2-40B4-BE49-F238E27FC236}">
                <a16:creationId xmlns:a16="http://schemas.microsoft.com/office/drawing/2014/main" id="{86497A25-E535-8E46-84A2-05196B1AAA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67528" y="599242"/>
            <a:ext cx="6234717" cy="1569093"/>
          </a:xfrm>
          <a:prstGeom prst="rect">
            <a:avLst/>
          </a:prstGeom>
        </p:spPr>
      </p:pic>
      <p:pic>
        <p:nvPicPr>
          <p:cNvPr id="5122" name="Picture 2">
            <a:extLst>
              <a:ext uri="{FF2B5EF4-FFF2-40B4-BE49-F238E27FC236}">
                <a16:creationId xmlns:a16="http://schemas.microsoft.com/office/drawing/2014/main" id="{7CA577A0-33DE-2C46-BB6C-2B6AB362D230}"/>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4178" y="2241606"/>
            <a:ext cx="5176055" cy="20075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D6ABAE97-AAEF-C14B-9635-0CB6EA18055E}"/>
              </a:ext>
              <a:ext uri="{C183D7F6-B498-43B3-948B-1728B52AA6E4}">
                <adec:decorative xmlns:adec="http://schemas.microsoft.com/office/drawing/2017/decorative" val="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04056" y="4301807"/>
            <a:ext cx="5696296" cy="205454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54CABDC-9AA9-4445-AE11-5CB4646F45EA}"/>
              </a:ext>
              <a:ext uri="{C183D7F6-B498-43B3-948B-1728B52AA6E4}">
                <adec:decorative xmlns:adec="http://schemas.microsoft.com/office/drawing/2017/decorative" val="1"/>
              </a:ext>
            </a:extLst>
          </p:cNvPr>
          <p:cNvSpPr txBox="1"/>
          <p:nvPr/>
        </p:nvSpPr>
        <p:spPr>
          <a:xfrm>
            <a:off x="5800352" y="5981538"/>
            <a:ext cx="6424472" cy="338554"/>
          </a:xfrm>
          <a:prstGeom prst="rect">
            <a:avLst/>
          </a:prstGeom>
          <a:noFill/>
        </p:spPr>
        <p:txBody>
          <a:bodyPr wrap="square">
            <a:spAutoFit/>
          </a:bodyPr>
          <a:lstStyle/>
          <a:p>
            <a:pPr algn="ctr" defTabSz="609585" fontAlgn="base">
              <a:spcBef>
                <a:spcPct val="0"/>
              </a:spcBef>
              <a:spcAft>
                <a:spcPct val="0"/>
              </a:spcAft>
            </a:pPr>
            <a:r>
              <a:rPr lang="en-US" sz="1600" dirty="0">
                <a:solidFill>
                  <a:srgbClr val="000000"/>
                </a:solidFill>
                <a:latin typeface="Arial" charset="0"/>
                <a:ea typeface="ＭＳ Ｐゴシック" charset="-128"/>
              </a:rPr>
              <a:t>Impact of grid decarbonization on manufacturing </a:t>
            </a:r>
          </a:p>
        </p:txBody>
      </p:sp>
      <p:sp>
        <p:nvSpPr>
          <p:cNvPr id="28" name="TextBox 27">
            <a:extLst>
              <a:ext uri="{FF2B5EF4-FFF2-40B4-BE49-F238E27FC236}">
                <a16:creationId xmlns:a16="http://schemas.microsoft.com/office/drawing/2014/main" id="{B88D359A-997B-1B4B-AAD9-FB1DEDAA9D58}"/>
              </a:ext>
              <a:ext uri="{C183D7F6-B498-43B3-948B-1728B52AA6E4}">
                <adec:decorative xmlns:adec="http://schemas.microsoft.com/office/drawing/2017/decorative" val="1"/>
              </a:ext>
            </a:extLst>
          </p:cNvPr>
          <p:cNvSpPr txBox="1"/>
          <p:nvPr/>
        </p:nvSpPr>
        <p:spPr>
          <a:xfrm>
            <a:off x="6510127" y="2242377"/>
            <a:ext cx="4583306" cy="461665"/>
          </a:xfrm>
          <a:prstGeom prst="rect">
            <a:avLst/>
          </a:prstGeom>
          <a:noFill/>
        </p:spPr>
        <p:txBody>
          <a:bodyPr wrap="none" rtlCol="0">
            <a:spAutoFit/>
          </a:bodyPr>
          <a:lstStyle/>
          <a:p>
            <a:pPr defTabSz="609585" fontAlgn="base">
              <a:spcBef>
                <a:spcPct val="0"/>
              </a:spcBef>
              <a:spcAft>
                <a:spcPct val="0"/>
              </a:spcAft>
            </a:pPr>
            <a:r>
              <a:rPr lang="en-US" sz="2400" dirty="0">
                <a:solidFill>
                  <a:srgbClr val="278283"/>
                </a:solidFill>
                <a:latin typeface="Arial" charset="0"/>
                <a:ea typeface="ＭＳ Ｐゴシック" charset="-128"/>
              </a:rPr>
              <a:t>Impact of module manufacturing</a:t>
            </a:r>
          </a:p>
        </p:txBody>
      </p:sp>
      <p:sp>
        <p:nvSpPr>
          <p:cNvPr id="30" name="TextBox 29">
            <a:extLst>
              <a:ext uri="{FF2B5EF4-FFF2-40B4-BE49-F238E27FC236}">
                <a16:creationId xmlns:a16="http://schemas.microsoft.com/office/drawing/2014/main" id="{687DA6E3-207F-234F-A2AF-1F041FC95EBE}"/>
              </a:ext>
              <a:ext uri="{C183D7F6-B498-43B3-948B-1728B52AA6E4}">
                <adec:decorative xmlns:adec="http://schemas.microsoft.com/office/drawing/2017/decorative" val="1"/>
              </a:ext>
            </a:extLst>
          </p:cNvPr>
          <p:cNvSpPr txBox="1"/>
          <p:nvPr/>
        </p:nvSpPr>
        <p:spPr>
          <a:xfrm>
            <a:off x="245399" y="6447759"/>
            <a:ext cx="5696296" cy="256545"/>
          </a:xfrm>
          <a:prstGeom prst="rect">
            <a:avLst/>
          </a:prstGeom>
          <a:noFill/>
        </p:spPr>
        <p:txBody>
          <a:bodyPr wrap="square">
            <a:spAutoFit/>
          </a:bodyPr>
          <a:lstStyle/>
          <a:p>
            <a:pPr defTabSz="609585" fontAlgn="base">
              <a:spcBef>
                <a:spcPct val="0"/>
              </a:spcBef>
              <a:spcAft>
                <a:spcPct val="0"/>
              </a:spcAft>
            </a:pPr>
            <a:r>
              <a:rPr lang="en-US" sz="1067" dirty="0" err="1">
                <a:solidFill>
                  <a:srgbClr val="222222"/>
                </a:solidFill>
                <a:latin typeface="Arial" panose="020B0604020202020204" pitchFamily="34" charset="0"/>
                <a:ea typeface="ＭＳ Ｐゴシック" charset="-128"/>
              </a:rPr>
              <a:t>Heidari</a:t>
            </a:r>
            <a:r>
              <a:rPr lang="en-US" sz="1067" dirty="0">
                <a:solidFill>
                  <a:srgbClr val="222222"/>
                </a:solidFill>
                <a:latin typeface="Arial" panose="020B0604020202020204" pitchFamily="34" charset="0"/>
                <a:ea typeface="ＭＳ Ｐゴシック" charset="-128"/>
              </a:rPr>
              <a:t>, S. M., &amp; </a:t>
            </a:r>
            <a:r>
              <a:rPr lang="en-US" sz="1067" dirty="0" err="1">
                <a:solidFill>
                  <a:srgbClr val="222222"/>
                </a:solidFill>
                <a:latin typeface="Arial" panose="020B0604020202020204" pitchFamily="34" charset="0"/>
                <a:ea typeface="ＭＳ Ｐゴシック" charset="-128"/>
              </a:rPr>
              <a:t>Anctil</a:t>
            </a:r>
            <a:r>
              <a:rPr lang="en-US" sz="1067" dirty="0">
                <a:solidFill>
                  <a:srgbClr val="222222"/>
                </a:solidFill>
                <a:latin typeface="Arial" panose="020B0604020202020204" pitchFamily="34" charset="0"/>
                <a:ea typeface="ＭＳ Ｐゴシック" charset="-128"/>
              </a:rPr>
              <a:t>, A. (2022).  </a:t>
            </a:r>
            <a:r>
              <a:rPr lang="en-US" sz="1067" i="1" dirty="0">
                <a:solidFill>
                  <a:srgbClr val="222222"/>
                </a:solidFill>
                <a:latin typeface="Arial" panose="020B0604020202020204" pitchFamily="34" charset="0"/>
                <a:ea typeface="ＭＳ Ｐゴシック" charset="-128"/>
              </a:rPr>
              <a:t>Resources, Conservation and Recycling</a:t>
            </a:r>
            <a:r>
              <a:rPr lang="en-US" sz="1067" dirty="0">
                <a:solidFill>
                  <a:srgbClr val="222222"/>
                </a:solidFill>
                <a:latin typeface="Arial" panose="020B0604020202020204" pitchFamily="34" charset="0"/>
                <a:ea typeface="ＭＳ Ｐゴシック" charset="-128"/>
              </a:rPr>
              <a:t>, </a:t>
            </a:r>
            <a:r>
              <a:rPr lang="en-US" sz="1067" i="1" dirty="0">
                <a:solidFill>
                  <a:srgbClr val="222222"/>
                </a:solidFill>
                <a:latin typeface="Arial" panose="020B0604020202020204" pitchFamily="34" charset="0"/>
                <a:ea typeface="ＭＳ Ｐゴシック" charset="-128"/>
              </a:rPr>
              <a:t>180</a:t>
            </a:r>
            <a:r>
              <a:rPr lang="en-US" sz="1067" dirty="0">
                <a:solidFill>
                  <a:srgbClr val="222222"/>
                </a:solidFill>
                <a:latin typeface="Arial" panose="020B0604020202020204" pitchFamily="34" charset="0"/>
                <a:ea typeface="ＭＳ Ｐゴシック" charset="-128"/>
              </a:rPr>
              <a:t>, 106171.</a:t>
            </a:r>
            <a:endParaRPr lang="en-US" sz="1067" dirty="0">
              <a:solidFill>
                <a:srgbClr val="000000"/>
              </a:solidFill>
              <a:latin typeface="Arial" charset="0"/>
              <a:ea typeface="ＭＳ Ｐゴシック" charset="-128"/>
            </a:endParaRPr>
          </a:p>
        </p:txBody>
      </p:sp>
    </p:spTree>
    <p:extLst>
      <p:ext uri="{BB962C8B-B14F-4D97-AF65-F5344CB8AC3E}">
        <p14:creationId xmlns:p14="http://schemas.microsoft.com/office/powerpoint/2010/main" val="2069331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9844-1C50-9F43-B6C5-D428B1C0FAE7}"/>
              </a:ext>
            </a:extLst>
          </p:cNvPr>
          <p:cNvSpPr>
            <a:spLocks noGrp="1"/>
          </p:cNvSpPr>
          <p:nvPr>
            <p:ph type="title"/>
          </p:nvPr>
        </p:nvSpPr>
        <p:spPr/>
        <p:txBody>
          <a:bodyPr>
            <a:normAutofit fontScale="90000"/>
          </a:bodyPr>
          <a:lstStyle/>
          <a:p>
            <a:r>
              <a:rPr lang="en-US" dirty="0"/>
              <a:t>Transparent Organic Photovoltaics</a:t>
            </a:r>
          </a:p>
        </p:txBody>
      </p:sp>
      <p:sp>
        <p:nvSpPr>
          <p:cNvPr id="3" name="Slide Number Placeholder 2">
            <a:extLst>
              <a:ext uri="{FF2B5EF4-FFF2-40B4-BE49-F238E27FC236}">
                <a16:creationId xmlns:a16="http://schemas.microsoft.com/office/drawing/2014/main" id="{F60FCAA0-88A3-1E49-A46E-1DD52A52371E}"/>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609585"/>
            <a:fld id="{F0C94032-CD4C-4C25-B0C2-CEC720522D92}" type="slidenum">
              <a:rPr lang="en-US"/>
              <a:pPr defTabSz="609585"/>
              <a:t>13</a:t>
            </a:fld>
            <a:endParaRPr lang="en-US" dirty="0">
              <a:solidFill>
                <a:srgbClr val="FFFFFF"/>
              </a:solidFill>
            </a:endParaRPr>
          </a:p>
        </p:txBody>
      </p:sp>
      <p:sp>
        <p:nvSpPr>
          <p:cNvPr id="14" name="Rectangle 13">
            <a:extLst>
              <a:ext uri="{FF2B5EF4-FFF2-40B4-BE49-F238E27FC236}">
                <a16:creationId xmlns:a16="http://schemas.microsoft.com/office/drawing/2014/main" id="{266E392B-02AA-A349-A425-EE48954EE20D}"/>
              </a:ext>
              <a:ext uri="{C183D7F6-B498-43B3-948B-1728B52AA6E4}">
                <adec:decorative xmlns:adec="http://schemas.microsoft.com/office/drawing/2017/decorative" val="1"/>
              </a:ext>
            </a:extLst>
          </p:cNvPr>
          <p:cNvSpPr/>
          <p:nvPr/>
        </p:nvSpPr>
        <p:spPr>
          <a:xfrm>
            <a:off x="1759428" y="2217168"/>
            <a:ext cx="2516917" cy="75463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09585" fontAlgn="base">
              <a:spcBef>
                <a:spcPct val="0"/>
              </a:spcBef>
              <a:spcAft>
                <a:spcPct val="0"/>
              </a:spcAft>
            </a:pPr>
            <a:endParaRPr lang="en-US" sz="2400">
              <a:solidFill>
                <a:srgbClr val="000000"/>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60043AB8-EA5F-7845-994C-339542AA248B}"/>
              </a:ext>
              <a:ext uri="{C183D7F6-B498-43B3-948B-1728B52AA6E4}">
                <adec:decorative xmlns:adec="http://schemas.microsoft.com/office/drawing/2017/decorative" val="1"/>
              </a:ext>
            </a:extLst>
          </p:cNvPr>
          <p:cNvSpPr/>
          <p:nvPr/>
        </p:nvSpPr>
        <p:spPr>
          <a:xfrm>
            <a:off x="6368191" y="715238"/>
            <a:ext cx="5780861" cy="1200329"/>
          </a:xfrm>
          <a:prstGeom prst="rect">
            <a:avLst/>
          </a:prstGeom>
        </p:spPr>
        <p:txBody>
          <a:bodyPr wrap="square">
            <a:spAutoFit/>
          </a:bodyPr>
          <a:lstStyle/>
          <a:p>
            <a:pPr algn="ctr" defTabSz="609585" fontAlgn="base">
              <a:spcBef>
                <a:spcPct val="0"/>
              </a:spcBef>
              <a:spcAft>
                <a:spcPct val="0"/>
              </a:spcAft>
            </a:pPr>
            <a:r>
              <a:rPr lang="en-US" sz="2400" dirty="0">
                <a:solidFill>
                  <a:srgbClr val="3852A4"/>
                </a:solidFill>
                <a:latin typeface="Arial" panose="020B0604020202020204" pitchFamily="34" charset="0"/>
                <a:ea typeface="ＭＳ Ｐゴシック" charset="-128"/>
                <a:cs typeface="Arial" panose="020B0604020202020204" pitchFamily="34" charset="0"/>
              </a:rPr>
              <a:t>Net energy and cost-benefit of transparent PV in building-integrated applications</a:t>
            </a:r>
          </a:p>
        </p:txBody>
      </p:sp>
      <p:pic>
        <p:nvPicPr>
          <p:cNvPr id="22530" name="Picture 2">
            <a:extLst>
              <a:ext uri="{FF2B5EF4-FFF2-40B4-BE49-F238E27FC236}">
                <a16:creationId xmlns:a16="http://schemas.microsoft.com/office/drawing/2014/main" id="{2F0434A4-317E-1142-9718-703347CB2A1A}"/>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1445" y="2527238"/>
            <a:ext cx="5777607" cy="287074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4E3A0A6-82A0-DA48-A6E2-3C9D643CB51C}"/>
              </a:ext>
              <a:ext uri="{C183D7F6-B498-43B3-948B-1728B52AA6E4}">
                <adec:decorative xmlns:adec="http://schemas.microsoft.com/office/drawing/2017/decorative" val="1"/>
              </a:ext>
            </a:extLst>
          </p:cNvPr>
          <p:cNvSpPr/>
          <p:nvPr/>
        </p:nvSpPr>
        <p:spPr>
          <a:xfrm>
            <a:off x="7296064" y="6497879"/>
            <a:ext cx="4895936" cy="261610"/>
          </a:xfrm>
          <a:prstGeom prst="rect">
            <a:avLst/>
          </a:prstGeom>
        </p:spPr>
        <p:txBody>
          <a:bodyPr wrap="square">
            <a:spAutoFit/>
          </a:bodyPr>
          <a:lstStyle/>
          <a:p>
            <a:pPr defTabSz="609585" fontAlgn="base">
              <a:spcBef>
                <a:spcPct val="0"/>
              </a:spcBef>
              <a:spcAft>
                <a:spcPct val="0"/>
              </a:spcAft>
            </a:pPr>
            <a:r>
              <a:rPr lang="en-US" sz="1100" dirty="0">
                <a:solidFill>
                  <a:srgbClr val="222222"/>
                </a:solidFill>
                <a:latin typeface="Arial" panose="020B0604020202020204" pitchFamily="34" charset="0"/>
                <a:ea typeface="ＭＳ Ｐゴシック" charset="-128"/>
                <a:cs typeface="Arial" panose="020B0604020202020204" pitchFamily="34" charset="0"/>
              </a:rPr>
              <a:t>Anctil, A., Lee, E., &amp; Lunt, R. R. (2020). </a:t>
            </a:r>
            <a:r>
              <a:rPr lang="en-US" sz="1100" i="1" dirty="0">
                <a:solidFill>
                  <a:srgbClr val="222222"/>
                </a:solidFill>
                <a:latin typeface="Arial" panose="020B0604020202020204" pitchFamily="34" charset="0"/>
                <a:ea typeface="ＭＳ Ｐゴシック" charset="-128"/>
                <a:cs typeface="Arial" panose="020B0604020202020204" pitchFamily="34" charset="0"/>
              </a:rPr>
              <a:t>Applied Energy</a:t>
            </a:r>
            <a:r>
              <a:rPr lang="en-US" sz="1100" dirty="0">
                <a:solidFill>
                  <a:srgbClr val="222222"/>
                </a:solidFill>
                <a:latin typeface="Arial" panose="020B0604020202020204" pitchFamily="34" charset="0"/>
                <a:ea typeface="ＭＳ Ｐゴシック" charset="-128"/>
                <a:cs typeface="Arial" panose="020B0604020202020204" pitchFamily="34" charset="0"/>
              </a:rPr>
              <a:t>, </a:t>
            </a:r>
            <a:r>
              <a:rPr lang="en-US" sz="1100" i="1" dirty="0">
                <a:solidFill>
                  <a:srgbClr val="222222"/>
                </a:solidFill>
                <a:latin typeface="Arial" panose="020B0604020202020204" pitchFamily="34" charset="0"/>
                <a:ea typeface="ＭＳ Ｐゴシック" charset="-128"/>
                <a:cs typeface="Arial" panose="020B0604020202020204" pitchFamily="34" charset="0"/>
              </a:rPr>
              <a:t>261</a:t>
            </a:r>
            <a:r>
              <a:rPr lang="en-US" sz="1100" dirty="0">
                <a:solidFill>
                  <a:srgbClr val="222222"/>
                </a:solidFill>
                <a:latin typeface="Arial" panose="020B0604020202020204" pitchFamily="34" charset="0"/>
                <a:ea typeface="ＭＳ Ｐゴシック" charset="-128"/>
                <a:cs typeface="Arial" panose="020B0604020202020204" pitchFamily="34" charset="0"/>
              </a:rPr>
              <a:t>, 114429.</a:t>
            </a:r>
            <a:endParaRPr lang="en-US" sz="1100"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11" name="Rectangle 10">
            <a:extLst>
              <a:ext uri="{FF2B5EF4-FFF2-40B4-BE49-F238E27FC236}">
                <a16:creationId xmlns:a16="http://schemas.microsoft.com/office/drawing/2014/main" id="{998D05AC-A6E3-022D-BD74-0DE410C14DE5}"/>
              </a:ext>
              <a:ext uri="{C183D7F6-B498-43B3-948B-1728B52AA6E4}">
                <adec:decorative xmlns:adec="http://schemas.microsoft.com/office/drawing/2017/decorative" val="1"/>
              </a:ext>
            </a:extLst>
          </p:cNvPr>
          <p:cNvSpPr/>
          <p:nvPr/>
        </p:nvSpPr>
        <p:spPr>
          <a:xfrm>
            <a:off x="133659" y="716519"/>
            <a:ext cx="5962341" cy="461665"/>
          </a:xfrm>
          <a:prstGeom prst="rect">
            <a:avLst/>
          </a:prstGeom>
        </p:spPr>
        <p:txBody>
          <a:bodyPr wrap="square">
            <a:spAutoFit/>
          </a:bodyPr>
          <a:lstStyle/>
          <a:p>
            <a:pPr algn="ctr" defTabSz="609585" fontAlgn="base">
              <a:spcBef>
                <a:spcPct val="0"/>
              </a:spcBef>
              <a:spcAft>
                <a:spcPct val="0"/>
              </a:spcAft>
            </a:pPr>
            <a:r>
              <a:rPr lang="en-US" sz="2400" dirty="0">
                <a:solidFill>
                  <a:srgbClr val="3852A4"/>
                </a:solidFill>
                <a:latin typeface="Arial" panose="020B0604020202020204" pitchFamily="34" charset="0"/>
                <a:ea typeface="ＭＳ Ｐゴシック" charset="-128"/>
                <a:cs typeface="Arial" panose="020B0604020202020204" pitchFamily="34" charset="0"/>
              </a:rPr>
              <a:t>Reducing impact material manufacturing </a:t>
            </a:r>
          </a:p>
        </p:txBody>
      </p:sp>
      <p:sp>
        <p:nvSpPr>
          <p:cNvPr id="13" name="Rectangle 12">
            <a:extLst>
              <a:ext uri="{FF2B5EF4-FFF2-40B4-BE49-F238E27FC236}">
                <a16:creationId xmlns:a16="http://schemas.microsoft.com/office/drawing/2014/main" id="{B3A861AB-120C-9455-F5FE-07DA4C1116EF}"/>
              </a:ext>
              <a:ext uri="{C183D7F6-B498-43B3-948B-1728B52AA6E4}">
                <adec:decorative xmlns:adec="http://schemas.microsoft.com/office/drawing/2017/decorative" val="1"/>
              </a:ext>
            </a:extLst>
          </p:cNvPr>
          <p:cNvSpPr/>
          <p:nvPr/>
        </p:nvSpPr>
        <p:spPr>
          <a:xfrm>
            <a:off x="107355" y="6562153"/>
            <a:ext cx="6073797" cy="254044"/>
          </a:xfrm>
          <a:prstGeom prst="rect">
            <a:avLst/>
          </a:prstGeom>
        </p:spPr>
        <p:txBody>
          <a:bodyPr wrap="square">
            <a:spAutoFit/>
          </a:bodyPr>
          <a:lstStyle/>
          <a:p>
            <a:pPr defTabSz="609585" fontAlgn="base">
              <a:spcBef>
                <a:spcPct val="0"/>
              </a:spcBef>
              <a:spcAft>
                <a:spcPct val="0"/>
              </a:spcAft>
            </a:pPr>
            <a:r>
              <a:rPr lang="en-US" sz="1051" dirty="0">
                <a:solidFill>
                  <a:srgbClr val="000000"/>
                </a:solidFill>
                <a:latin typeface="Arial" panose="020B0604020202020204" pitchFamily="34" charset="0"/>
                <a:ea typeface="ＭＳ Ｐゴシック" charset="-128"/>
                <a:cs typeface="Arial" panose="020B0604020202020204" pitchFamily="34" charset="0"/>
              </a:rPr>
              <a:t>E Lee, CJ Andrews, A </a:t>
            </a:r>
            <a:r>
              <a:rPr lang="en-US" sz="1051" dirty="0" err="1">
                <a:solidFill>
                  <a:srgbClr val="000000"/>
                </a:solidFill>
                <a:latin typeface="Arial" panose="020B0604020202020204" pitchFamily="34" charset="0"/>
                <a:ea typeface="ＭＳ Ｐゴシック" charset="-128"/>
                <a:cs typeface="Arial" panose="020B0604020202020204" pitchFamily="34" charset="0"/>
              </a:rPr>
              <a:t>Anctil</a:t>
            </a:r>
            <a:r>
              <a:rPr lang="en-US" sz="1051" dirty="0">
                <a:solidFill>
                  <a:srgbClr val="000000"/>
                </a:solidFill>
                <a:latin typeface="Arial" panose="020B0604020202020204" pitchFamily="34" charset="0"/>
                <a:ea typeface="ＭＳ Ｐゴシック" charset="-128"/>
                <a:cs typeface="Arial" panose="020B0604020202020204" pitchFamily="34" charset="0"/>
              </a:rPr>
              <a:t>, ACS Sustainable Chemistry &amp; Engineering 6 (7), 8230-8237 (2018)</a:t>
            </a:r>
          </a:p>
        </p:txBody>
      </p:sp>
      <p:sp>
        <p:nvSpPr>
          <p:cNvPr id="18" name="TextBox 17">
            <a:extLst>
              <a:ext uri="{FF2B5EF4-FFF2-40B4-BE49-F238E27FC236}">
                <a16:creationId xmlns:a16="http://schemas.microsoft.com/office/drawing/2014/main" id="{F96BF88E-21F9-F5B6-8DB8-87ADB977B7C9}"/>
              </a:ext>
              <a:ext uri="{C183D7F6-B498-43B3-948B-1728B52AA6E4}">
                <adec:decorative xmlns:adec="http://schemas.microsoft.com/office/drawing/2017/decorative" val="1"/>
              </a:ext>
            </a:extLst>
          </p:cNvPr>
          <p:cNvSpPr txBox="1"/>
          <p:nvPr/>
        </p:nvSpPr>
        <p:spPr>
          <a:xfrm>
            <a:off x="9685" y="1203907"/>
            <a:ext cx="6016404" cy="461665"/>
          </a:xfrm>
          <a:prstGeom prst="rect">
            <a:avLst/>
          </a:prstGeom>
          <a:noFill/>
        </p:spPr>
        <p:txBody>
          <a:bodyPr wrap="square" rtlCol="0">
            <a:spAutoFit/>
          </a:bodyPr>
          <a:lstStyle/>
          <a:p>
            <a:pPr algn="ctr" defTabSz="609585" fontAlgn="base">
              <a:spcBef>
                <a:spcPct val="0"/>
              </a:spcBef>
              <a:spcAft>
                <a:spcPct val="0"/>
              </a:spcAft>
            </a:pPr>
            <a:r>
              <a:rPr lang="en-US" sz="2400" i="1" dirty="0">
                <a:solidFill>
                  <a:srgbClr val="00B050"/>
                </a:solidFill>
                <a:latin typeface="Arial" panose="020B0604020202020204" pitchFamily="34" charset="0"/>
                <a:ea typeface="ＭＳ Ｐゴシック" charset="-128"/>
                <a:cs typeface="Arial" panose="020B0604020202020204" pitchFamily="34" charset="0"/>
              </a:rPr>
              <a:t>LCA + toxicity + green chemistry</a:t>
            </a:r>
          </a:p>
        </p:txBody>
      </p:sp>
      <p:pic>
        <p:nvPicPr>
          <p:cNvPr id="22" name="Picture 21">
            <a:extLst>
              <a:ext uri="{FF2B5EF4-FFF2-40B4-BE49-F238E27FC236}">
                <a16:creationId xmlns:a16="http://schemas.microsoft.com/office/drawing/2014/main" id="{CB4E4F45-E901-4AEA-10C1-933713A53716}"/>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177817" y="1968485"/>
            <a:ext cx="2689568" cy="2559193"/>
          </a:xfrm>
          <a:prstGeom prst="rect">
            <a:avLst/>
          </a:prstGeom>
          <a:ln>
            <a:noFill/>
          </a:ln>
          <a:extLst>
            <a:ext uri="{53640926-AAD7-44d8-BBD7-CCE9431645EC}">
              <a14:shadowObscured xmlns:a14="http://schemas.microsoft.com/office/drawing/2010/main" xmlns=""/>
            </a:ext>
          </a:extLst>
        </p:spPr>
      </p:pic>
      <p:pic>
        <p:nvPicPr>
          <p:cNvPr id="23" name="Picture 22">
            <a:extLst>
              <a:ext uri="{FF2B5EF4-FFF2-40B4-BE49-F238E27FC236}">
                <a16:creationId xmlns:a16="http://schemas.microsoft.com/office/drawing/2014/main" id="{9B9FA6B9-0007-611C-6E58-231CD781F3D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1779" y="2972163"/>
            <a:ext cx="474839" cy="483821"/>
          </a:xfrm>
          <a:prstGeom prst="rect">
            <a:avLst/>
          </a:prstGeom>
        </p:spPr>
      </p:pic>
      <p:pic>
        <p:nvPicPr>
          <p:cNvPr id="26" name="Picture 25">
            <a:extLst>
              <a:ext uri="{FF2B5EF4-FFF2-40B4-BE49-F238E27FC236}">
                <a16:creationId xmlns:a16="http://schemas.microsoft.com/office/drawing/2014/main" id="{38C7BA46-D2C9-AC95-5F37-E6C60021E2A2}"/>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9797"/>
          <a:stretch/>
        </p:blipFill>
        <p:spPr>
          <a:xfrm>
            <a:off x="2670051" y="4348158"/>
            <a:ext cx="3697435" cy="2016679"/>
          </a:xfrm>
          <a:prstGeom prst="rect">
            <a:avLst/>
          </a:prstGeom>
        </p:spPr>
      </p:pic>
      <p:pic>
        <p:nvPicPr>
          <p:cNvPr id="4" name="Picture 3">
            <a:extLst>
              <a:ext uri="{FF2B5EF4-FFF2-40B4-BE49-F238E27FC236}">
                <a16:creationId xmlns:a16="http://schemas.microsoft.com/office/drawing/2014/main" id="{C04D217E-D78B-0CD8-D0AA-42FA0B2D3EA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017886" y="2069455"/>
            <a:ext cx="3199805" cy="1804691"/>
          </a:xfrm>
          <a:prstGeom prst="rect">
            <a:avLst/>
          </a:prstGeom>
        </p:spPr>
      </p:pic>
      <p:sp>
        <p:nvSpPr>
          <p:cNvPr id="5" name="TextBox 4">
            <a:extLst>
              <a:ext uri="{FF2B5EF4-FFF2-40B4-BE49-F238E27FC236}">
                <a16:creationId xmlns:a16="http://schemas.microsoft.com/office/drawing/2014/main" id="{D1D9FE7C-EFB5-7070-88A4-023BB14DF39B}"/>
              </a:ext>
              <a:ext uri="{C183D7F6-B498-43B3-948B-1728B52AA6E4}">
                <adec:decorative xmlns:adec="http://schemas.microsoft.com/office/drawing/2017/decorative" val="1"/>
              </a:ext>
            </a:extLst>
          </p:cNvPr>
          <p:cNvSpPr txBox="1"/>
          <p:nvPr/>
        </p:nvSpPr>
        <p:spPr>
          <a:xfrm>
            <a:off x="156812" y="4675391"/>
            <a:ext cx="2423217" cy="1733488"/>
          </a:xfrm>
          <a:prstGeom prst="rect">
            <a:avLst/>
          </a:prstGeom>
          <a:noFill/>
        </p:spPr>
        <p:txBody>
          <a:bodyPr wrap="square" rtlCol="0">
            <a:spAutoFit/>
          </a:bodyPr>
          <a:lstStyle/>
          <a:p>
            <a:pPr algn="ctr" defTabSz="609585" fontAlgn="base">
              <a:spcBef>
                <a:spcPct val="0"/>
              </a:spcBef>
              <a:spcAft>
                <a:spcPct val="0"/>
              </a:spcAft>
            </a:pPr>
            <a:r>
              <a:rPr lang="en-US" sz="2133" i="1" dirty="0">
                <a:solidFill>
                  <a:srgbClr val="073E9E"/>
                </a:solidFill>
                <a:latin typeface="Arial" panose="020B0604020202020204" pitchFamily="34" charset="0"/>
                <a:ea typeface="ＭＳ Ｐゴシック" charset="-128"/>
                <a:cs typeface="Arial" panose="020B0604020202020204" pitchFamily="34" charset="0"/>
              </a:rPr>
              <a:t>Iterative approach to reduce environmental, cost and chemical hazard</a:t>
            </a:r>
          </a:p>
        </p:txBody>
      </p:sp>
    </p:spTree>
    <p:extLst>
      <p:ext uri="{BB962C8B-B14F-4D97-AF65-F5344CB8AC3E}">
        <p14:creationId xmlns:p14="http://schemas.microsoft.com/office/powerpoint/2010/main" val="2221594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675116A-0299-8C43-A710-9787550978DE}"/>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33876" y="910679"/>
            <a:ext cx="2481992" cy="1004421"/>
          </a:xfrm>
          <a:prstGeom prst="rect">
            <a:avLst/>
          </a:prstGeom>
          <a:ln>
            <a:solidFill>
              <a:schemeClr val="tx1"/>
            </a:solidFill>
          </a:ln>
        </p:spPr>
      </p:pic>
      <p:pic>
        <p:nvPicPr>
          <p:cNvPr id="9" name="Picture 8">
            <a:extLst>
              <a:ext uri="{FF2B5EF4-FFF2-40B4-BE49-F238E27FC236}">
                <a16:creationId xmlns:a16="http://schemas.microsoft.com/office/drawing/2014/main" id="{5E6030B5-A9B2-F147-9B2F-AE6E5D72C50E}"/>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88920" y="2016142"/>
            <a:ext cx="3672747" cy="1281209"/>
          </a:xfrm>
          <a:prstGeom prst="rect">
            <a:avLst/>
          </a:prstGeom>
        </p:spPr>
      </p:pic>
      <p:sp>
        <p:nvSpPr>
          <p:cNvPr id="7" name="Title 6">
            <a:extLst>
              <a:ext uri="{FF2B5EF4-FFF2-40B4-BE49-F238E27FC236}">
                <a16:creationId xmlns:a16="http://schemas.microsoft.com/office/drawing/2014/main" id="{916B258F-D3BB-7A4F-92E9-9F752FD0FA3B}"/>
              </a:ext>
            </a:extLst>
          </p:cNvPr>
          <p:cNvSpPr>
            <a:spLocks noGrp="1"/>
          </p:cNvSpPr>
          <p:nvPr>
            <p:ph type="title"/>
          </p:nvPr>
        </p:nvSpPr>
        <p:spPr/>
        <p:txBody>
          <a:bodyPr>
            <a:normAutofit fontScale="90000"/>
          </a:bodyPr>
          <a:lstStyle/>
          <a:p>
            <a:r>
              <a:rPr lang="en-US" dirty="0"/>
              <a:t>LCA of 2nd life battery from EV</a:t>
            </a:r>
          </a:p>
        </p:txBody>
      </p:sp>
      <p:sp>
        <p:nvSpPr>
          <p:cNvPr id="4" name="Slide Number Placeholder 3">
            <a:extLst>
              <a:ext uri="{FF2B5EF4-FFF2-40B4-BE49-F238E27FC236}">
                <a16:creationId xmlns:a16="http://schemas.microsoft.com/office/drawing/2014/main" id="{149FEE0A-2847-C144-81A2-DBE2118702A0}"/>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609585">
              <a:defRPr/>
            </a:pPr>
            <a:fld id="{0B4461CB-4CA9-2A43-A3FA-624E1DA485A6}" type="slidenum">
              <a:rPr lang="en-US"/>
              <a:pPr defTabSz="609585">
                <a:defRPr/>
              </a:pPr>
              <a:t>14</a:t>
            </a:fld>
            <a:endParaRPr lang="en-US"/>
          </a:p>
        </p:txBody>
      </p:sp>
      <p:pic>
        <p:nvPicPr>
          <p:cNvPr id="8" name="Picture 7">
            <a:extLst>
              <a:ext uri="{FF2B5EF4-FFF2-40B4-BE49-F238E27FC236}">
                <a16:creationId xmlns:a16="http://schemas.microsoft.com/office/drawing/2014/main" id="{238A4500-3A70-414D-9270-A0CA994B53A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1316" y="802483"/>
            <a:ext cx="3023400" cy="2085484"/>
          </a:xfrm>
          <a:prstGeom prst="rect">
            <a:avLst/>
          </a:prstGeom>
        </p:spPr>
      </p:pic>
      <p:sp>
        <p:nvSpPr>
          <p:cNvPr id="5" name="Right Arrow 4">
            <a:extLst>
              <a:ext uri="{FF2B5EF4-FFF2-40B4-BE49-F238E27FC236}">
                <a16:creationId xmlns:a16="http://schemas.microsoft.com/office/drawing/2014/main" id="{77707681-CF38-C447-B308-299F66D93304}"/>
              </a:ext>
              <a:ext uri="{C183D7F6-B498-43B3-948B-1728B52AA6E4}">
                <adec:decorative xmlns:adec="http://schemas.microsoft.com/office/drawing/2017/decorative" val="1"/>
              </a:ext>
            </a:extLst>
          </p:cNvPr>
          <p:cNvSpPr/>
          <p:nvPr/>
        </p:nvSpPr>
        <p:spPr>
          <a:xfrm>
            <a:off x="2005228" y="1010085"/>
            <a:ext cx="2278568" cy="48023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09585" fontAlgn="base">
              <a:spcBef>
                <a:spcPct val="0"/>
              </a:spcBef>
              <a:spcAft>
                <a:spcPct val="0"/>
              </a:spcAft>
            </a:pPr>
            <a:r>
              <a:rPr lang="en-US" sz="2400" dirty="0">
                <a:solidFill>
                  <a:srgbClr val="FFFFFF"/>
                </a:solidFill>
                <a:latin typeface="Calibri"/>
              </a:rPr>
              <a:t>Battery testing</a:t>
            </a:r>
          </a:p>
        </p:txBody>
      </p:sp>
      <p:sp>
        <p:nvSpPr>
          <p:cNvPr id="13" name="TextBox 12">
            <a:extLst>
              <a:ext uri="{FF2B5EF4-FFF2-40B4-BE49-F238E27FC236}">
                <a16:creationId xmlns:a16="http://schemas.microsoft.com/office/drawing/2014/main" id="{DAEFE600-7E6F-F449-B6E5-8A8B23B2AE25}"/>
              </a:ext>
              <a:ext uri="{C183D7F6-B498-43B3-948B-1728B52AA6E4}">
                <adec:decorative xmlns:adec="http://schemas.microsoft.com/office/drawing/2017/decorative" val="1"/>
              </a:ext>
            </a:extLst>
          </p:cNvPr>
          <p:cNvSpPr txBox="1"/>
          <p:nvPr/>
        </p:nvSpPr>
        <p:spPr>
          <a:xfrm>
            <a:off x="111316" y="6406595"/>
            <a:ext cx="6160168" cy="420756"/>
          </a:xfrm>
          <a:prstGeom prst="rect">
            <a:avLst/>
          </a:prstGeom>
          <a:noFill/>
        </p:spPr>
        <p:txBody>
          <a:bodyPr wrap="square">
            <a:spAutoFit/>
          </a:bodyPr>
          <a:lstStyle/>
          <a:p>
            <a:pPr defTabSz="609585" fontAlgn="base">
              <a:spcBef>
                <a:spcPct val="0"/>
              </a:spcBef>
              <a:spcAft>
                <a:spcPct val="0"/>
              </a:spcAft>
            </a:pPr>
            <a:r>
              <a:rPr lang="en-US" sz="1067" dirty="0">
                <a:solidFill>
                  <a:srgbClr val="222222"/>
                </a:solidFill>
                <a:latin typeface="Arial" panose="020B0604020202020204" pitchFamily="34" charset="0"/>
                <a:ea typeface="ＭＳ Ｐゴシック" charset="-128"/>
              </a:rPr>
              <a:t>Kamath, D., et al. (2020).  </a:t>
            </a:r>
            <a:r>
              <a:rPr lang="en-US" sz="1067" i="1" dirty="0">
                <a:solidFill>
                  <a:srgbClr val="222222"/>
                </a:solidFill>
                <a:latin typeface="Arial" panose="020B0604020202020204" pitchFamily="34" charset="0"/>
                <a:ea typeface="ＭＳ Ｐゴシック" charset="-128"/>
              </a:rPr>
              <a:t>Environmental Science &amp; Technology</a:t>
            </a:r>
            <a:r>
              <a:rPr lang="en-US" sz="1067" dirty="0">
                <a:solidFill>
                  <a:srgbClr val="222222"/>
                </a:solidFill>
                <a:latin typeface="Arial" panose="020B0604020202020204" pitchFamily="34" charset="0"/>
                <a:ea typeface="ＭＳ Ｐゴシック" charset="-128"/>
              </a:rPr>
              <a:t>, </a:t>
            </a:r>
            <a:r>
              <a:rPr lang="en-US" sz="1067" i="1" dirty="0">
                <a:solidFill>
                  <a:srgbClr val="222222"/>
                </a:solidFill>
                <a:latin typeface="Arial" panose="020B0604020202020204" pitchFamily="34" charset="0"/>
                <a:ea typeface="ＭＳ Ｐゴシック" charset="-128"/>
              </a:rPr>
              <a:t>54</a:t>
            </a:r>
            <a:r>
              <a:rPr lang="en-US" sz="1067" dirty="0">
                <a:solidFill>
                  <a:srgbClr val="222222"/>
                </a:solidFill>
                <a:latin typeface="Arial" panose="020B0604020202020204" pitchFamily="34" charset="0"/>
                <a:ea typeface="ＭＳ Ｐゴシック" charset="-128"/>
              </a:rPr>
              <a:t>(11), 6878-6887</a:t>
            </a:r>
          </a:p>
          <a:p>
            <a:pPr defTabSz="609585" fontAlgn="base">
              <a:spcBef>
                <a:spcPct val="0"/>
              </a:spcBef>
              <a:spcAft>
                <a:spcPct val="0"/>
              </a:spcAft>
            </a:pPr>
            <a:r>
              <a:rPr lang="en-US" sz="1067" dirty="0">
                <a:solidFill>
                  <a:srgbClr val="000000"/>
                </a:solidFill>
                <a:latin typeface="Arial" charset="0"/>
                <a:ea typeface="ＭＳ Ｐゴシック" charset="-128"/>
              </a:rPr>
              <a:t>Kamath, D., et al.. (2020). </a:t>
            </a:r>
            <a:r>
              <a:rPr lang="en-US" sz="1067" i="1" dirty="0">
                <a:solidFill>
                  <a:srgbClr val="000000"/>
                </a:solidFill>
                <a:latin typeface="Arial" charset="0"/>
                <a:ea typeface="ＭＳ Ｐゴシック" charset="-128"/>
              </a:rPr>
              <a:t>Waste Management</a:t>
            </a:r>
            <a:r>
              <a:rPr lang="en-US" sz="1067" dirty="0">
                <a:solidFill>
                  <a:srgbClr val="000000"/>
                </a:solidFill>
                <a:latin typeface="Arial" charset="0"/>
                <a:ea typeface="ＭＳ Ｐゴシック" charset="-128"/>
              </a:rPr>
              <a:t>, </a:t>
            </a:r>
            <a:r>
              <a:rPr lang="en-US" sz="1067" i="1" dirty="0">
                <a:solidFill>
                  <a:srgbClr val="000000"/>
                </a:solidFill>
                <a:latin typeface="Arial" charset="0"/>
                <a:ea typeface="ＭＳ Ｐゴシック" charset="-128"/>
              </a:rPr>
              <a:t>113</a:t>
            </a:r>
            <a:r>
              <a:rPr lang="en-US" sz="1067" dirty="0">
                <a:solidFill>
                  <a:srgbClr val="000000"/>
                </a:solidFill>
                <a:latin typeface="Arial" charset="0"/>
                <a:ea typeface="ＭＳ Ｐゴシック" charset="-128"/>
              </a:rPr>
              <a:t>, 497-507.</a:t>
            </a:r>
            <a:endParaRPr lang="en-US" sz="933" dirty="0">
              <a:solidFill>
                <a:srgbClr val="000000"/>
              </a:solidFill>
              <a:latin typeface="Arial" charset="0"/>
              <a:ea typeface="ＭＳ Ｐゴシック" charset="-128"/>
            </a:endParaRPr>
          </a:p>
        </p:txBody>
      </p:sp>
      <p:pic>
        <p:nvPicPr>
          <p:cNvPr id="2050" name="Picture 2">
            <a:extLst>
              <a:ext uri="{FF2B5EF4-FFF2-40B4-BE49-F238E27FC236}">
                <a16:creationId xmlns:a16="http://schemas.microsoft.com/office/drawing/2014/main" id="{5DCD963A-7B34-3962-7865-3369B727BD15}"/>
              </a:ext>
              <a:ext uri="{C183D7F6-B498-43B3-948B-1728B52AA6E4}">
                <adec:decorative xmlns:adec="http://schemas.microsoft.com/office/drawing/2017/decorative" val="1"/>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561667" y="107399"/>
            <a:ext cx="886884" cy="5093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9">
            <a:extLst>
              <a:ext uri="{FF2B5EF4-FFF2-40B4-BE49-F238E27FC236}">
                <a16:creationId xmlns:a16="http://schemas.microsoft.com/office/drawing/2014/main" id="{6ADAF25B-74BD-574B-5827-DAC9C06DECE7}"/>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1979" y="4022681"/>
            <a:ext cx="5825067" cy="2367713"/>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5">
            <a:extLst>
              <a:ext uri="{FF2B5EF4-FFF2-40B4-BE49-F238E27FC236}">
                <a16:creationId xmlns:a16="http://schemas.microsoft.com/office/drawing/2014/main" id="{2A3443CA-99B4-7EF9-5859-9ACFD2AC1322}"/>
              </a:ext>
              <a:ext uri="{C183D7F6-B498-43B3-948B-1728B52AA6E4}">
                <adec:decorative xmlns:adec="http://schemas.microsoft.com/office/drawing/2017/decorative" val="1"/>
              </a:ext>
            </a:extLst>
          </p:cNvPr>
          <p:cNvSpPr txBox="1">
            <a:spLocks/>
          </p:cNvSpPr>
          <p:nvPr/>
        </p:nvSpPr>
        <p:spPr>
          <a:xfrm>
            <a:off x="490112" y="3307877"/>
            <a:ext cx="5219601" cy="476764"/>
          </a:xfrm>
          <a:prstGeom prst="rect">
            <a:avLst/>
          </a:prstGeom>
        </p:spPr>
        <p:txBody>
          <a:bodyPr anchor="t">
            <a:noAutofit/>
          </a:bodyPr>
          <a:lstStyle>
            <a:lvl1pPr marL="0" indent="0" algn="ctr" defTabSz="457200" rtl="0" eaLnBrk="1" fontAlgn="base" hangingPunct="1">
              <a:spcBef>
                <a:spcPct val="20000"/>
              </a:spcBef>
              <a:spcAft>
                <a:spcPct val="0"/>
              </a:spcAft>
              <a:buFont typeface="Arial" charset="0"/>
              <a:buNone/>
              <a:defRPr sz="2400" b="0" i="0" kern="1200">
                <a:solidFill>
                  <a:schemeClr val="tx1">
                    <a:lumMod val="65000"/>
                    <a:lumOff val="35000"/>
                  </a:schemeClr>
                </a:solidFill>
                <a:latin typeface="Gotham Book"/>
                <a:ea typeface="ＭＳ Ｐゴシック" charset="-128"/>
                <a:cs typeface="Gotham Book"/>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Gotham Book"/>
                <a:ea typeface="ＭＳ Ｐゴシック" charset="-128"/>
                <a:cs typeface="+mn-cs"/>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Gotham Book"/>
                <a:ea typeface="ＭＳ Ｐゴシック" charset="-128"/>
                <a:cs typeface="+mn-cs"/>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Gotham Book"/>
                <a:ea typeface="ＭＳ Ｐゴシック" charset="-128"/>
                <a:cs typeface="+mn-cs"/>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Gotham Book"/>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609585">
              <a:spcBef>
                <a:spcPct val="0"/>
              </a:spcBef>
            </a:pPr>
            <a:r>
              <a:rPr lang="en-US" sz="1867" dirty="0">
                <a:solidFill>
                  <a:srgbClr val="073E9E"/>
                </a:solidFill>
                <a:latin typeface="Arial" panose="020B0604020202020204" pitchFamily="34" charset="0"/>
                <a:cs typeface="Arial" panose="020B0604020202020204" pitchFamily="34" charset="0"/>
              </a:rPr>
              <a:t>Cost and carbon footprint of second-life battery in residential and utility-level applications</a:t>
            </a:r>
          </a:p>
        </p:txBody>
      </p:sp>
      <p:sp>
        <p:nvSpPr>
          <p:cNvPr id="17" name="Content Placeholder 5">
            <a:extLst>
              <a:ext uri="{FF2B5EF4-FFF2-40B4-BE49-F238E27FC236}">
                <a16:creationId xmlns:a16="http://schemas.microsoft.com/office/drawing/2014/main" id="{DD8B028C-B72A-3E25-0D2E-A226AD4683DA}"/>
              </a:ext>
              <a:ext uri="{C183D7F6-B498-43B3-948B-1728B52AA6E4}">
                <adec:decorative xmlns:adec="http://schemas.microsoft.com/office/drawing/2017/decorative" val="1"/>
              </a:ext>
            </a:extLst>
          </p:cNvPr>
          <p:cNvSpPr txBox="1">
            <a:spLocks/>
          </p:cNvSpPr>
          <p:nvPr/>
        </p:nvSpPr>
        <p:spPr>
          <a:xfrm>
            <a:off x="6482290" y="842297"/>
            <a:ext cx="5419340" cy="825097"/>
          </a:xfrm>
          <a:prstGeom prst="rect">
            <a:avLst/>
          </a:prstGeom>
        </p:spPr>
        <p:txBody>
          <a:bodyPr anchor="t">
            <a:noAutofit/>
          </a:bodyPr>
          <a:lstStyle>
            <a:lvl1pPr marL="0" indent="0" algn="ctr" defTabSz="457200" rtl="0" eaLnBrk="1" fontAlgn="base" hangingPunct="1">
              <a:spcBef>
                <a:spcPct val="20000"/>
              </a:spcBef>
              <a:spcAft>
                <a:spcPct val="0"/>
              </a:spcAft>
              <a:buFont typeface="Arial" charset="0"/>
              <a:buNone/>
              <a:defRPr sz="2400" b="0" i="0" kern="1200">
                <a:solidFill>
                  <a:schemeClr val="tx1">
                    <a:lumMod val="65000"/>
                    <a:lumOff val="35000"/>
                  </a:schemeClr>
                </a:solidFill>
                <a:latin typeface="Gotham Book"/>
                <a:ea typeface="ＭＳ Ｐゴシック" charset="-128"/>
                <a:cs typeface="Gotham Book"/>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Gotham Book"/>
                <a:ea typeface="ＭＳ Ｐゴシック" charset="-128"/>
                <a:cs typeface="+mn-cs"/>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Gotham Book"/>
                <a:ea typeface="ＭＳ Ｐゴシック" charset="-128"/>
                <a:cs typeface="+mn-cs"/>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Gotham Book"/>
                <a:ea typeface="ＭＳ Ｐゴシック" charset="-128"/>
                <a:cs typeface="+mn-cs"/>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Gotham Book"/>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609585"/>
            <a:r>
              <a:rPr lang="en-US" sz="2133" dirty="0">
                <a:solidFill>
                  <a:srgbClr val="073E9E"/>
                </a:solidFill>
                <a:latin typeface="Arial" panose="020B0604020202020204" pitchFamily="34" charset="0"/>
                <a:cs typeface="Arial" panose="020B0604020202020204" pitchFamily="34" charset="0"/>
              </a:rPr>
              <a:t>Interactive decision tool for battery storage (1st and 2nd life battery) + solar system design for various applications</a:t>
            </a:r>
          </a:p>
        </p:txBody>
      </p:sp>
      <p:pic>
        <p:nvPicPr>
          <p:cNvPr id="18" name="Picture 17">
            <a:extLst>
              <a:ext uri="{FF2B5EF4-FFF2-40B4-BE49-F238E27FC236}">
                <a16:creationId xmlns:a16="http://schemas.microsoft.com/office/drawing/2014/main" id="{48423BD2-00B8-E54A-B22E-17AEEFF35AC1}"/>
              </a:ext>
              <a:ext uri="{C183D7F6-B498-43B3-948B-1728B52AA6E4}">
                <adec:decorative xmlns:adec="http://schemas.microsoft.com/office/drawing/2017/decorative" val="1"/>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482289" y="2005617"/>
            <a:ext cx="2956475" cy="4127076"/>
          </a:xfrm>
          <a:prstGeom prst="rect">
            <a:avLst/>
          </a:prstGeom>
        </p:spPr>
      </p:pic>
      <p:pic>
        <p:nvPicPr>
          <p:cNvPr id="19" name="Picture 18">
            <a:extLst>
              <a:ext uri="{FF2B5EF4-FFF2-40B4-BE49-F238E27FC236}">
                <a16:creationId xmlns:a16="http://schemas.microsoft.com/office/drawing/2014/main" id="{C9F024DC-37C8-AC9F-DC85-016278ABBCC7}"/>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482327" y="2005616"/>
            <a:ext cx="2709671" cy="4114723"/>
          </a:xfrm>
          <a:prstGeom prst="rect">
            <a:avLst/>
          </a:prstGeom>
        </p:spPr>
      </p:pic>
      <p:sp>
        <p:nvSpPr>
          <p:cNvPr id="20" name="Content Placeholder 5">
            <a:extLst>
              <a:ext uri="{FF2B5EF4-FFF2-40B4-BE49-F238E27FC236}">
                <a16:creationId xmlns:a16="http://schemas.microsoft.com/office/drawing/2014/main" id="{7E0B939E-15F5-0B3F-CF11-174622ED2554}"/>
              </a:ext>
              <a:ext uri="{C183D7F6-B498-43B3-948B-1728B52AA6E4}">
                <adec:decorative xmlns:adec="http://schemas.microsoft.com/office/drawing/2017/decorative" val="1"/>
              </a:ext>
            </a:extLst>
          </p:cNvPr>
          <p:cNvSpPr txBox="1">
            <a:spLocks/>
          </p:cNvSpPr>
          <p:nvPr/>
        </p:nvSpPr>
        <p:spPr>
          <a:xfrm>
            <a:off x="6337926" y="6126365"/>
            <a:ext cx="5419340" cy="825097"/>
          </a:xfrm>
          <a:prstGeom prst="rect">
            <a:avLst/>
          </a:prstGeom>
        </p:spPr>
        <p:txBody>
          <a:bodyPr anchor="t">
            <a:noAutofit/>
          </a:bodyPr>
          <a:lstStyle>
            <a:lvl1pPr marL="0" indent="0" algn="ctr" defTabSz="457200" rtl="0" eaLnBrk="1" fontAlgn="base" hangingPunct="1">
              <a:spcBef>
                <a:spcPct val="20000"/>
              </a:spcBef>
              <a:spcAft>
                <a:spcPct val="0"/>
              </a:spcAft>
              <a:buFont typeface="Arial" charset="0"/>
              <a:buNone/>
              <a:defRPr sz="2400" b="0" i="0" kern="1200">
                <a:solidFill>
                  <a:schemeClr val="tx1">
                    <a:lumMod val="65000"/>
                    <a:lumOff val="35000"/>
                  </a:schemeClr>
                </a:solidFill>
                <a:latin typeface="Gotham Book"/>
                <a:ea typeface="ＭＳ Ｐゴシック" charset="-128"/>
                <a:cs typeface="Gotham Book"/>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Gotham Book"/>
                <a:ea typeface="ＭＳ Ｐゴシック" charset="-128"/>
                <a:cs typeface="+mn-cs"/>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Gotham Book"/>
                <a:ea typeface="ＭＳ Ｐゴシック" charset="-128"/>
                <a:cs typeface="+mn-cs"/>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Gotham Book"/>
                <a:ea typeface="ＭＳ Ｐゴシック" charset="-128"/>
                <a:cs typeface="+mn-cs"/>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Gotham Book"/>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609585"/>
            <a:r>
              <a:rPr lang="en-US" sz="2133" i="1" dirty="0">
                <a:solidFill>
                  <a:srgbClr val="073E9E"/>
                </a:solidFill>
                <a:latin typeface="NexusSerif"/>
              </a:rPr>
              <a:t>In progress: Interactive decision tool for battery recycling</a:t>
            </a:r>
          </a:p>
        </p:txBody>
      </p:sp>
    </p:spTree>
    <p:extLst>
      <p:ext uri="{BB962C8B-B14F-4D97-AF65-F5344CB8AC3E}">
        <p14:creationId xmlns:p14="http://schemas.microsoft.com/office/powerpoint/2010/main" val="275105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25" y="-14496"/>
            <a:ext cx="7815659" cy="562909"/>
          </a:xfrm>
        </p:spPr>
        <p:txBody>
          <a:bodyPr/>
          <a:lstStyle/>
          <a:p>
            <a:r>
              <a:rPr lang="en-US" dirty="0">
                <a:solidFill>
                  <a:schemeClr val="bg1"/>
                </a:solidFill>
              </a:rPr>
              <a:t>Projects &amp; Interests</a:t>
            </a:r>
          </a:p>
        </p:txBody>
      </p:sp>
      <p:sp>
        <p:nvSpPr>
          <p:cNvPr id="20" name="TextBox 19">
            <a:extLst>
              <a:ext uri="{FF2B5EF4-FFF2-40B4-BE49-F238E27FC236}">
                <a16:creationId xmlns:a16="http://schemas.microsoft.com/office/drawing/2014/main" id="{FEE75C43-9AFC-FE8F-6745-90C30F2A4722}"/>
              </a:ext>
            </a:extLst>
          </p:cNvPr>
          <p:cNvSpPr txBox="1"/>
          <p:nvPr/>
        </p:nvSpPr>
        <p:spPr>
          <a:xfrm>
            <a:off x="1942099" y="5475311"/>
            <a:ext cx="7633975" cy="1077218"/>
          </a:xfrm>
          <a:prstGeom prst="rect">
            <a:avLst/>
          </a:prstGeom>
          <a:noFill/>
        </p:spPr>
        <p:txBody>
          <a:bodyPr wrap="square" rtlCol="0">
            <a:spAutoFit/>
          </a:bodyPr>
          <a:lstStyle/>
          <a:p>
            <a:pPr algn="ctr" defTabSz="609585" fontAlgn="base">
              <a:spcBef>
                <a:spcPct val="0"/>
              </a:spcBef>
              <a:spcAft>
                <a:spcPct val="0"/>
              </a:spcAft>
            </a:pPr>
            <a:r>
              <a:rPr lang="fr-CA" sz="3200" b="1" dirty="0">
                <a:solidFill>
                  <a:srgbClr val="18443A"/>
                </a:solidFill>
                <a:latin typeface="Arial" charset="0"/>
                <a:ea typeface="ＭＳ Ｐゴシック" charset="-128"/>
              </a:rPr>
              <a:t>How can </a:t>
            </a:r>
            <a:r>
              <a:rPr lang="fr-CA" sz="3200" b="1" dirty="0" err="1">
                <a:solidFill>
                  <a:srgbClr val="18443A"/>
                </a:solidFill>
                <a:latin typeface="Arial" charset="0"/>
                <a:ea typeface="ＭＳ Ｐゴシック" charset="-128"/>
              </a:rPr>
              <a:t>we</a:t>
            </a:r>
            <a:r>
              <a:rPr lang="fr-CA" sz="3200" b="1" dirty="0">
                <a:solidFill>
                  <a:srgbClr val="18443A"/>
                </a:solidFill>
                <a:latin typeface="Arial" charset="0"/>
                <a:ea typeface="ＭＳ Ｐゴシック" charset="-128"/>
              </a:rPr>
              <a:t> </a:t>
            </a:r>
            <a:r>
              <a:rPr lang="fr-CA" sz="3200" b="1" dirty="0" err="1">
                <a:solidFill>
                  <a:srgbClr val="18443A"/>
                </a:solidFill>
                <a:latin typeface="Arial" charset="0"/>
                <a:ea typeface="ＭＳ Ｐゴシック" charset="-128"/>
              </a:rPr>
              <a:t>reduce</a:t>
            </a:r>
            <a:r>
              <a:rPr lang="fr-CA" sz="3200" b="1" dirty="0">
                <a:solidFill>
                  <a:srgbClr val="18443A"/>
                </a:solidFill>
                <a:latin typeface="Arial" charset="0"/>
                <a:ea typeface="ＭＳ Ｐゴシック" charset="-128"/>
              </a:rPr>
              <a:t> the </a:t>
            </a:r>
            <a:r>
              <a:rPr lang="fr-CA" sz="3200" b="1" dirty="0" err="1">
                <a:solidFill>
                  <a:srgbClr val="18443A"/>
                </a:solidFill>
                <a:latin typeface="Arial" charset="0"/>
                <a:ea typeface="ＭＳ Ｐゴシック" charset="-128"/>
              </a:rPr>
              <a:t>environmental</a:t>
            </a:r>
            <a:r>
              <a:rPr lang="fr-CA" sz="3200" b="1" dirty="0">
                <a:solidFill>
                  <a:srgbClr val="18443A"/>
                </a:solidFill>
                <a:latin typeface="Arial" charset="0"/>
                <a:ea typeface="ＭＳ Ｐゴシック" charset="-128"/>
              </a:rPr>
              <a:t> impact of new (</a:t>
            </a:r>
            <a:r>
              <a:rPr lang="fr-CA" sz="3200" b="1" dirty="0" err="1">
                <a:solidFill>
                  <a:srgbClr val="18443A"/>
                </a:solidFill>
                <a:latin typeface="Arial" charset="0"/>
                <a:ea typeface="ＭＳ Ｐゴシック" charset="-128"/>
              </a:rPr>
              <a:t>energy</a:t>
            </a:r>
            <a:r>
              <a:rPr lang="fr-CA" sz="3200" b="1" dirty="0">
                <a:solidFill>
                  <a:srgbClr val="18443A"/>
                </a:solidFill>
                <a:latin typeface="Arial" charset="0"/>
                <a:ea typeface="ＭＳ Ｐゴシック" charset="-128"/>
              </a:rPr>
              <a:t>) technologies?</a:t>
            </a:r>
          </a:p>
        </p:txBody>
      </p:sp>
      <p:pic>
        <p:nvPicPr>
          <p:cNvPr id="3" name="Picture 2">
            <a:extLst>
              <a:ext uri="{FF2B5EF4-FFF2-40B4-BE49-F238E27FC236}">
                <a16:creationId xmlns:a16="http://schemas.microsoft.com/office/drawing/2014/main" id="{3D8DB025-EA9B-03F6-1C98-4E9902E7B2E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70777" y="708339"/>
            <a:ext cx="9604267" cy="4607047"/>
          </a:xfrm>
          <a:prstGeom prst="rect">
            <a:avLst/>
          </a:prstGeom>
        </p:spPr>
      </p:pic>
      <p:sp>
        <p:nvSpPr>
          <p:cNvPr id="6" name="Rounded Rectangle 5">
            <a:extLst>
              <a:ext uri="{FF2B5EF4-FFF2-40B4-BE49-F238E27FC236}">
                <a16:creationId xmlns:a16="http://schemas.microsoft.com/office/drawing/2014/main" id="{46749004-F77F-91EB-55E4-7977802CADDA}"/>
              </a:ext>
            </a:extLst>
          </p:cNvPr>
          <p:cNvSpPr/>
          <p:nvPr/>
        </p:nvSpPr>
        <p:spPr>
          <a:xfrm>
            <a:off x="10079342" y="5835408"/>
            <a:ext cx="1751353" cy="465509"/>
          </a:xfrm>
          <a:prstGeom prst="roundRect">
            <a:avLst/>
          </a:prstGeom>
          <a:solidFill>
            <a:srgbClr val="FFFF00"/>
          </a:solidFill>
          <a:ln w="12700"/>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1400" b="1" i="1" kern="0" dirty="0">
                <a:solidFill>
                  <a:sysClr val="windowText" lastClr="000000"/>
                </a:solidFill>
                <a:latin typeface="Calibri" panose="020F0502020204030204"/>
              </a:rPr>
              <a:t>Collaborations</a:t>
            </a:r>
            <a:endParaRPr lang="en-US" sz="1400" i="1" kern="0" dirty="0">
              <a:solidFill>
                <a:sysClr val="windowText" lastClr="000000"/>
              </a:solidFill>
              <a:latin typeface="Calibri" panose="020F0502020204030204"/>
            </a:endParaRPr>
          </a:p>
        </p:txBody>
      </p:sp>
    </p:spTree>
    <p:extLst>
      <p:ext uri="{BB962C8B-B14F-4D97-AF65-F5344CB8AC3E}">
        <p14:creationId xmlns:p14="http://schemas.microsoft.com/office/powerpoint/2010/main" val="2459044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C3E21F-D54C-0845-8B70-CA31316B3F1B}"/>
              </a:ext>
              <a:ext uri="{C183D7F6-B498-43B3-948B-1728B52AA6E4}">
                <adec:decorative xmlns:adec="http://schemas.microsoft.com/office/drawing/2017/decorative" val="1"/>
              </a:ext>
            </a:extLst>
          </p:cNvPr>
          <p:cNvPicPr>
            <a:picLocks noChangeAspect="1"/>
          </p:cNvPicPr>
          <p:nvPr/>
        </p:nvPicPr>
        <p:blipFill rotWithShape="1">
          <a:blip r:embed="rId2"/>
          <a:srcRect l="38817"/>
          <a:stretch/>
        </p:blipFill>
        <p:spPr>
          <a:xfrm>
            <a:off x="-2485" y="0"/>
            <a:ext cx="7459427" cy="6858000"/>
          </a:xfrm>
          <a:prstGeom prst="rect">
            <a:avLst/>
          </a:prstGeom>
        </p:spPr>
      </p:pic>
      <p:pic>
        <p:nvPicPr>
          <p:cNvPr id="3" name="Picture 2">
            <a:extLst>
              <a:ext uri="{FF2B5EF4-FFF2-40B4-BE49-F238E27FC236}">
                <a16:creationId xmlns:a16="http://schemas.microsoft.com/office/drawing/2014/main" id="{3F526195-DB80-514D-929B-55D2A5E6122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106052"/>
            <a:ext cx="12192000" cy="552450"/>
          </a:xfrm>
          <a:prstGeom prst="rect">
            <a:avLst/>
          </a:prstGeom>
        </p:spPr>
      </p:pic>
      <p:sp>
        <p:nvSpPr>
          <p:cNvPr id="4" name="TextBox 3">
            <a:extLst>
              <a:ext uri="{FF2B5EF4-FFF2-40B4-BE49-F238E27FC236}">
                <a16:creationId xmlns:a16="http://schemas.microsoft.com/office/drawing/2014/main" id="{48707AAF-2F9D-D74B-BC06-A1E599B94BD6}"/>
              </a:ext>
              <a:ext uri="{C183D7F6-B498-43B3-948B-1728B52AA6E4}">
                <adec:decorative xmlns:adec="http://schemas.microsoft.com/office/drawing/2017/decorative" val="1"/>
              </a:ext>
            </a:extLst>
          </p:cNvPr>
          <p:cNvSpPr txBox="1"/>
          <p:nvPr/>
        </p:nvSpPr>
        <p:spPr>
          <a:xfrm>
            <a:off x="104237" y="6235524"/>
            <a:ext cx="39682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50" normalizeH="0" baseline="0" noProof="0">
                <a:ln>
                  <a:noFill/>
                </a:ln>
                <a:solidFill>
                  <a:prstClr val="white"/>
                </a:solidFill>
                <a:effectLst/>
                <a:uLnTx/>
                <a:uFillTx/>
                <a:latin typeface="Helvetica Neue Thin" panose="020B0403020202020204" pitchFamily="34" charset="0"/>
                <a:ea typeface="Helvetica Neue Thin" panose="020B0403020202020204" pitchFamily="34" charset="0"/>
                <a:cs typeface="+mn-cs"/>
              </a:rPr>
              <a:t>STRATEGIC PLAN: </a:t>
            </a:r>
            <a:r>
              <a:rPr kumimoji="0" lang="en-US" sz="1400" b="0" i="0" u="none" strike="noStrike" kern="1200" cap="none" spc="150" normalizeH="0" baseline="0" noProof="0">
                <a:ln>
                  <a:noFill/>
                </a:ln>
                <a:solidFill>
                  <a:prstClr val="white"/>
                </a:solidFill>
                <a:effectLst/>
                <a:uLnTx/>
                <a:uFillTx/>
                <a:latin typeface="Helvetica Neue Medium" panose="02000503000000020004" pitchFamily="2" charset="0"/>
                <a:ea typeface="Helvetica Neue Thin" panose="020B0403020202020204" pitchFamily="34" charset="0"/>
                <a:cs typeface="+mn-cs"/>
              </a:rPr>
              <a:t>MSU 2030</a:t>
            </a:r>
          </a:p>
        </p:txBody>
      </p:sp>
      <p:sp>
        <p:nvSpPr>
          <p:cNvPr id="2" name="Title 1">
            <a:extLst>
              <a:ext uri="{FF2B5EF4-FFF2-40B4-BE49-F238E27FC236}">
                <a16:creationId xmlns:a16="http://schemas.microsoft.com/office/drawing/2014/main" id="{5BA2B5D6-576E-E8FA-DD40-559F3D7B2F1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Next up Dong Zhao</a:t>
            </a:r>
          </a:p>
        </p:txBody>
      </p:sp>
      <p:sp>
        <p:nvSpPr>
          <p:cNvPr id="8" name="Content Placeholder 7">
            <a:extLst>
              <a:ext uri="{FF2B5EF4-FFF2-40B4-BE49-F238E27FC236}">
                <a16:creationId xmlns:a16="http://schemas.microsoft.com/office/drawing/2014/main" id="{DA43D47B-F00E-E343-B87F-DA1C219DD716}"/>
              </a:ext>
            </a:extLst>
          </p:cNvPr>
          <p:cNvSpPr>
            <a:spLocks noGrp="1"/>
          </p:cNvSpPr>
          <p:nvPr>
            <p:ph idx="1"/>
          </p:nvPr>
        </p:nvSpPr>
        <p:spPr>
          <a:xfrm>
            <a:off x="3316743" y="2481860"/>
            <a:ext cx="8280398" cy="1064555"/>
          </a:xfrm>
        </p:spPr>
        <p:txBody>
          <a:bodyPr>
            <a:noAutofit/>
          </a:bodyPr>
          <a:lstStyle/>
          <a:p>
            <a:pPr marL="0" indent="0">
              <a:lnSpc>
                <a:spcPct val="150000"/>
              </a:lnSpc>
              <a:buNone/>
            </a:pPr>
            <a:r>
              <a:rPr lang="en-US" dirty="0">
                <a:latin typeface="Helvetica Neue Light" panose="02000403000000020004" pitchFamily="2" charset="0"/>
                <a:ea typeface="Helvetica Neue Light" panose="02000403000000020004" pitchFamily="2" charset="0"/>
              </a:rPr>
              <a:t>Next up – Dong Zhao</a:t>
            </a:r>
          </a:p>
        </p:txBody>
      </p:sp>
      <p:pic>
        <p:nvPicPr>
          <p:cNvPr id="6" name="Picture 5">
            <a:extLst>
              <a:ext uri="{FF2B5EF4-FFF2-40B4-BE49-F238E27FC236}">
                <a16:creationId xmlns:a16="http://schemas.microsoft.com/office/drawing/2014/main" id="{1AFF67E4-EF43-174D-ADD4-85AC2DA41B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74531" y="2189321"/>
            <a:ext cx="457200" cy="65312"/>
          </a:xfrm>
          <a:prstGeom prst="rect">
            <a:avLst/>
          </a:prstGeom>
        </p:spPr>
      </p:pic>
    </p:spTree>
    <p:extLst>
      <p:ext uri="{BB962C8B-B14F-4D97-AF65-F5344CB8AC3E}">
        <p14:creationId xmlns:p14="http://schemas.microsoft.com/office/powerpoint/2010/main" val="4144817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Dong Zhao</a:t>
            </a:r>
          </a:p>
        </p:txBody>
      </p:sp>
      <p:sp>
        <p:nvSpPr>
          <p:cNvPr id="3" name="Content Placeholder 2"/>
          <p:cNvSpPr>
            <a:spLocks noGrp="1"/>
          </p:cNvSpPr>
          <p:nvPr>
            <p:ph idx="1"/>
          </p:nvPr>
        </p:nvSpPr>
        <p:spPr>
          <a:xfrm>
            <a:off x="1981199" y="1866971"/>
            <a:ext cx="4443328" cy="4066495"/>
          </a:xfrm>
        </p:spPr>
        <p:txBody>
          <a:bodyPr/>
          <a:lstStyle/>
          <a:p>
            <a:r>
              <a:rPr lang="en-US" sz="2000" dirty="0">
                <a:solidFill>
                  <a:schemeClr val="tx1"/>
                </a:solidFill>
              </a:rPr>
              <a:t>Associate Professor of Construction Management and Civil Engineering</a:t>
            </a:r>
          </a:p>
          <a:p>
            <a:r>
              <a:rPr lang="en-US" sz="2000" dirty="0">
                <a:solidFill>
                  <a:schemeClr val="tx1"/>
                </a:solidFill>
              </a:rPr>
              <a:t>School of Planning, Design &amp; Construction</a:t>
            </a:r>
          </a:p>
          <a:p>
            <a:r>
              <a:rPr lang="en-US" sz="2000" dirty="0">
                <a:solidFill>
                  <a:schemeClr val="tx1"/>
                </a:solidFill>
              </a:rPr>
              <a:t>Human-building integration</a:t>
            </a:r>
          </a:p>
          <a:p>
            <a:r>
              <a:rPr lang="en-US" sz="2000" dirty="0">
                <a:solidFill>
                  <a:schemeClr val="tx1"/>
                </a:solidFill>
              </a:rPr>
              <a:t>Green and smart buildings</a:t>
            </a:r>
          </a:p>
          <a:p>
            <a:r>
              <a:rPr lang="en-US" sz="2000" dirty="0">
                <a:solidFill>
                  <a:schemeClr val="tx1"/>
                </a:solidFill>
              </a:rPr>
              <a:t>Building digital modeling</a:t>
            </a:r>
          </a:p>
          <a:p>
            <a:r>
              <a:rPr lang="en-US" altLang="zh-CN" sz="2000" dirty="0">
                <a:solidFill>
                  <a:schemeClr val="tx1"/>
                </a:solidFill>
                <a:hlinkClick r:id="rId2"/>
              </a:rPr>
              <a:t>dzhao@msu.edu</a:t>
            </a:r>
            <a:endParaRPr lang="en-US" altLang="zh-CN" sz="2000" dirty="0">
              <a:solidFill>
                <a:schemeClr val="tx1"/>
              </a:solidFill>
            </a:endParaRPr>
          </a:p>
          <a:p>
            <a:r>
              <a:rPr lang="en-US" sz="2000" dirty="0">
                <a:solidFill>
                  <a:schemeClr val="tx1"/>
                </a:solidFill>
                <a:hlinkClick r:id="rId3"/>
              </a:rPr>
              <a:t>www.msu.edu/~dzhao</a:t>
            </a:r>
            <a:r>
              <a:rPr lang="en-US" sz="2000" dirty="0">
                <a:solidFill>
                  <a:schemeClr val="tx1"/>
                </a:solidFill>
              </a:rPr>
              <a:t> </a:t>
            </a:r>
          </a:p>
          <a:p>
            <a:pPr marL="0" indent="0">
              <a:buNone/>
            </a:pPr>
            <a:endParaRPr lang="en-US" sz="2400" dirty="0">
              <a:solidFill>
                <a:schemeClr val="tx1"/>
              </a:solidFill>
            </a:endParaRPr>
          </a:p>
          <a:p>
            <a:endParaRPr lang="en-US" sz="2400" dirty="0">
              <a:solidFill>
                <a:schemeClr val="tx1"/>
              </a:solidFill>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34996" t="10684" r="15751"/>
          <a:stretch/>
        </p:blipFill>
        <p:spPr>
          <a:xfrm>
            <a:off x="6470470" y="779249"/>
            <a:ext cx="3483429" cy="4737630"/>
          </a:xfrm>
          <a:prstGeom prst="rect">
            <a:avLst/>
          </a:prstGeom>
        </p:spPr>
      </p:pic>
    </p:spTree>
    <p:extLst>
      <p:ext uri="{BB962C8B-B14F-4D97-AF65-F5344CB8AC3E}">
        <p14:creationId xmlns:p14="http://schemas.microsoft.com/office/powerpoint/2010/main" val="192279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3DAF0-2B38-4314-A3DD-6842B3E3F35D}"/>
              </a:ext>
            </a:extLst>
          </p:cNvPr>
          <p:cNvSpPr>
            <a:spLocks noGrp="1"/>
          </p:cNvSpPr>
          <p:nvPr>
            <p:ph type="title"/>
          </p:nvPr>
        </p:nvSpPr>
        <p:spPr>
          <a:xfrm>
            <a:off x="609600" y="539775"/>
            <a:ext cx="10972800" cy="480233"/>
          </a:xfrm>
        </p:spPr>
        <p:txBody>
          <a:bodyPr>
            <a:normAutofit fontScale="90000"/>
          </a:bodyPr>
          <a:lstStyle/>
          <a:p>
            <a:r>
              <a:rPr lang="en-US" sz="3300" dirty="0">
                <a:solidFill>
                  <a:srgbClr val="062F56"/>
                </a:solidFill>
                <a:latin typeface="DIN 2014" panose="020B0504020202020204" pitchFamily="34" charset="0"/>
              </a:rPr>
              <a:t>Routine Occupant Behavior Capture</a:t>
            </a:r>
            <a:endParaRPr lang="en-US" dirty="0"/>
          </a:p>
        </p:txBody>
      </p:sp>
      <p:pic>
        <p:nvPicPr>
          <p:cNvPr id="5" name="Picture 4">
            <a:extLst>
              <a:ext uri="{FF2B5EF4-FFF2-40B4-BE49-F238E27FC236}">
                <a16:creationId xmlns:a16="http://schemas.microsoft.com/office/drawing/2014/main" id="{DD297DDB-BCD3-4FD0-9B3D-992169F8775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13379" y="1386348"/>
            <a:ext cx="7624705" cy="4132271"/>
          </a:xfrm>
          <a:prstGeom prst="rect">
            <a:avLst/>
          </a:prstGeom>
        </p:spPr>
      </p:pic>
      <p:pic>
        <p:nvPicPr>
          <p:cNvPr id="6" name="Content Placeholder 3">
            <a:extLst>
              <a:ext uri="{FF2B5EF4-FFF2-40B4-BE49-F238E27FC236}">
                <a16:creationId xmlns:a16="http://schemas.microsoft.com/office/drawing/2014/main" id="{5B2654DA-31D6-4190-8F23-8E611540E17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3243" y="3506465"/>
            <a:ext cx="4030376" cy="2811760"/>
          </a:xfrm>
          <a:prstGeom prst="rect">
            <a:avLst/>
          </a:prstGeom>
          <a:noFill/>
          <a:ln>
            <a:noFill/>
          </a:ln>
        </p:spPr>
      </p:pic>
    </p:spTree>
    <p:extLst>
      <p:ext uri="{BB962C8B-B14F-4D97-AF65-F5344CB8AC3E}">
        <p14:creationId xmlns:p14="http://schemas.microsoft.com/office/powerpoint/2010/main" val="420634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27D8-45A7-4F98-8EBE-78E148516CAD}"/>
              </a:ext>
            </a:extLst>
          </p:cNvPr>
          <p:cNvSpPr>
            <a:spLocks noGrp="1"/>
          </p:cNvSpPr>
          <p:nvPr>
            <p:ph type="title"/>
          </p:nvPr>
        </p:nvSpPr>
        <p:spPr/>
        <p:txBody>
          <a:bodyPr>
            <a:normAutofit fontScale="90000"/>
          </a:bodyPr>
          <a:lstStyle/>
          <a:p>
            <a:r>
              <a:rPr lang="en-US" sz="3300" dirty="0">
                <a:solidFill>
                  <a:srgbClr val="062F56"/>
                </a:solidFill>
                <a:latin typeface="DIN 2014" panose="020B0504020202020204" pitchFamily="34" charset="0"/>
                <a:ea typeface="DIN 2014" panose="020B0504020202020204" pitchFamily="34" charset="0"/>
              </a:rPr>
              <a:t>Large Scale Building Energy Retrofit</a:t>
            </a:r>
            <a:endParaRPr lang="en-US" dirty="0"/>
          </a:p>
        </p:txBody>
      </p:sp>
      <p:pic>
        <p:nvPicPr>
          <p:cNvPr id="7" name="Picture 6">
            <a:extLst>
              <a:ext uri="{FF2B5EF4-FFF2-40B4-BE49-F238E27FC236}">
                <a16:creationId xmlns:a16="http://schemas.microsoft.com/office/drawing/2014/main" id="{20CC6882-5EAB-4583-A225-675D2A9C667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47019" y="2199091"/>
            <a:ext cx="5342348" cy="3875278"/>
          </a:xfrm>
          <a:prstGeom prst="rect">
            <a:avLst/>
          </a:prstGeom>
        </p:spPr>
      </p:pic>
      <p:pic>
        <p:nvPicPr>
          <p:cNvPr id="15" name="Content Placeholder 14">
            <a:extLst>
              <a:ext uri="{FF2B5EF4-FFF2-40B4-BE49-F238E27FC236}">
                <a16:creationId xmlns:a16="http://schemas.microsoft.com/office/drawing/2014/main" id="{231A8F8A-8858-4EAB-8ACF-D8D7DD273CB3}"/>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7659597" y="4769107"/>
            <a:ext cx="1604109" cy="1208783"/>
          </a:xfrm>
        </p:spPr>
      </p:pic>
      <p:pic>
        <p:nvPicPr>
          <p:cNvPr id="13" name="Picture 12">
            <a:extLst>
              <a:ext uri="{FF2B5EF4-FFF2-40B4-BE49-F238E27FC236}">
                <a16:creationId xmlns:a16="http://schemas.microsoft.com/office/drawing/2014/main" id="{932BEDCD-22DA-425A-B781-128F3C40F0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36258" y="3622090"/>
            <a:ext cx="2573849" cy="1062120"/>
          </a:xfrm>
          <a:prstGeom prst="rect">
            <a:avLst/>
          </a:prstGeom>
        </p:spPr>
      </p:pic>
      <p:pic>
        <p:nvPicPr>
          <p:cNvPr id="17" name="Picture 16">
            <a:extLst>
              <a:ext uri="{FF2B5EF4-FFF2-40B4-BE49-F238E27FC236}">
                <a16:creationId xmlns:a16="http://schemas.microsoft.com/office/drawing/2014/main" id="{48CA8327-41E2-4AD2-9AB9-7D4C625FA63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42441" y="1410012"/>
            <a:ext cx="3096909" cy="2212078"/>
          </a:xfrm>
          <a:prstGeom prst="rect">
            <a:avLst/>
          </a:prstGeom>
        </p:spPr>
      </p:pic>
    </p:spTree>
    <p:extLst>
      <p:ext uri="{BB962C8B-B14F-4D97-AF65-F5344CB8AC3E}">
        <p14:creationId xmlns:p14="http://schemas.microsoft.com/office/powerpoint/2010/main" val="188294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C3E21F-D54C-0845-8B70-CA31316B3F1B}"/>
              </a:ext>
              <a:ext uri="{C183D7F6-B498-43B3-948B-1728B52AA6E4}">
                <adec:decorative xmlns:adec="http://schemas.microsoft.com/office/drawing/2017/decorative" val="1"/>
              </a:ext>
            </a:extLst>
          </p:cNvPr>
          <p:cNvPicPr>
            <a:picLocks noChangeAspect="1"/>
          </p:cNvPicPr>
          <p:nvPr/>
        </p:nvPicPr>
        <p:blipFill rotWithShape="1">
          <a:blip r:embed="rId3"/>
          <a:srcRect l="38817"/>
          <a:stretch/>
        </p:blipFill>
        <p:spPr>
          <a:xfrm>
            <a:off x="-2485" y="0"/>
            <a:ext cx="7459427" cy="6858000"/>
          </a:xfrm>
          <a:prstGeom prst="rect">
            <a:avLst/>
          </a:prstGeom>
        </p:spPr>
      </p:pic>
      <p:pic>
        <p:nvPicPr>
          <p:cNvPr id="3" name="Picture 2">
            <a:extLst>
              <a:ext uri="{FF2B5EF4-FFF2-40B4-BE49-F238E27FC236}">
                <a16:creationId xmlns:a16="http://schemas.microsoft.com/office/drawing/2014/main" id="{3F526195-DB80-514D-929B-55D2A5E6122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106052"/>
            <a:ext cx="12192000" cy="552450"/>
          </a:xfrm>
          <a:prstGeom prst="rect">
            <a:avLst/>
          </a:prstGeom>
        </p:spPr>
      </p:pic>
      <p:sp>
        <p:nvSpPr>
          <p:cNvPr id="4" name="TextBox 3">
            <a:extLst>
              <a:ext uri="{FF2B5EF4-FFF2-40B4-BE49-F238E27FC236}">
                <a16:creationId xmlns:a16="http://schemas.microsoft.com/office/drawing/2014/main" id="{48707AAF-2F9D-D74B-BC06-A1E599B94BD6}"/>
              </a:ext>
              <a:ext uri="{C183D7F6-B498-43B3-948B-1728B52AA6E4}">
                <adec:decorative xmlns:adec="http://schemas.microsoft.com/office/drawing/2017/decorative" val="1"/>
              </a:ext>
            </a:extLst>
          </p:cNvPr>
          <p:cNvSpPr txBox="1"/>
          <p:nvPr/>
        </p:nvSpPr>
        <p:spPr>
          <a:xfrm>
            <a:off x="104237" y="6235524"/>
            <a:ext cx="39682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50" normalizeH="0" baseline="0" noProof="0">
                <a:ln>
                  <a:noFill/>
                </a:ln>
                <a:solidFill>
                  <a:prstClr val="white"/>
                </a:solidFill>
                <a:effectLst/>
                <a:uLnTx/>
                <a:uFillTx/>
                <a:latin typeface="Helvetica Neue Thin" panose="020B0403020202020204" pitchFamily="34" charset="0"/>
                <a:ea typeface="Helvetica Neue Thin" panose="020B0403020202020204" pitchFamily="34" charset="0"/>
                <a:cs typeface="+mn-cs"/>
              </a:rPr>
              <a:t>STRATEGIC PLAN: </a:t>
            </a:r>
            <a:r>
              <a:rPr kumimoji="0" lang="en-US" sz="1400" b="0" i="0" u="none" strike="noStrike" kern="1200" cap="none" spc="150" normalizeH="0" baseline="0" noProof="0">
                <a:ln>
                  <a:noFill/>
                </a:ln>
                <a:solidFill>
                  <a:prstClr val="white"/>
                </a:solidFill>
                <a:effectLst/>
                <a:uLnTx/>
                <a:uFillTx/>
                <a:latin typeface="Helvetica Neue Medium" panose="02000503000000020004" pitchFamily="2" charset="0"/>
                <a:ea typeface="Helvetica Neue Thin" panose="020B0403020202020204" pitchFamily="34" charset="0"/>
                <a:cs typeface="+mn-cs"/>
              </a:rPr>
              <a:t>MSU 2030</a:t>
            </a:r>
          </a:p>
        </p:txBody>
      </p:sp>
      <p:sp>
        <p:nvSpPr>
          <p:cNvPr id="7" name="Title 6">
            <a:extLst>
              <a:ext uri="{FF2B5EF4-FFF2-40B4-BE49-F238E27FC236}">
                <a16:creationId xmlns:a16="http://schemas.microsoft.com/office/drawing/2014/main" id="{7EAE09F6-1227-1F49-81D2-B2EC4D76BB1C}"/>
              </a:ext>
            </a:extLst>
          </p:cNvPr>
          <p:cNvSpPr>
            <a:spLocks noGrp="1"/>
          </p:cNvSpPr>
          <p:nvPr>
            <p:ph type="title"/>
          </p:nvPr>
        </p:nvSpPr>
        <p:spPr>
          <a:xfrm>
            <a:off x="2621224" y="93132"/>
            <a:ext cx="8439114" cy="1325563"/>
          </a:xfrm>
        </p:spPr>
        <p:txBody>
          <a:bodyPr>
            <a:normAutofit/>
          </a:bodyPr>
          <a:lstStyle/>
          <a:p>
            <a:r>
              <a:rPr lang="en-US" sz="4000" b="1" spc="300" dirty="0">
                <a:latin typeface="Helvetica Neue Light" panose="02000403000000020004" pitchFamily="2" charset="0"/>
                <a:ea typeface="Helvetica Neue Light" panose="02000403000000020004" pitchFamily="2" charset="0"/>
              </a:rPr>
              <a:t>Agenda:</a:t>
            </a:r>
          </a:p>
        </p:txBody>
      </p:sp>
      <p:sp>
        <p:nvSpPr>
          <p:cNvPr id="8" name="Content Placeholder 7">
            <a:extLst>
              <a:ext uri="{FF2B5EF4-FFF2-40B4-BE49-F238E27FC236}">
                <a16:creationId xmlns:a16="http://schemas.microsoft.com/office/drawing/2014/main" id="{DA43D47B-F00E-E343-B87F-DA1C219DD716}"/>
              </a:ext>
            </a:extLst>
          </p:cNvPr>
          <p:cNvSpPr>
            <a:spLocks noGrp="1"/>
          </p:cNvSpPr>
          <p:nvPr>
            <p:ph idx="1"/>
          </p:nvPr>
        </p:nvSpPr>
        <p:spPr>
          <a:xfrm>
            <a:off x="2608820" y="1119638"/>
            <a:ext cx="9140728" cy="1064555"/>
          </a:xfrm>
        </p:spPr>
        <p:txBody>
          <a:bodyPr>
            <a:noAutofit/>
          </a:bodyPr>
          <a:lstStyle/>
          <a:p>
            <a:pPr marL="0" indent="0">
              <a:lnSpc>
                <a:spcPts val="1800"/>
              </a:lnSpc>
              <a:buNone/>
            </a:pPr>
            <a:r>
              <a:rPr lang="en-US" sz="1800" dirty="0">
                <a:latin typeface="Helvetica Neue Light" panose="02000403000000020004" pitchFamily="2" charset="0"/>
                <a:ea typeface="Helvetica Neue Light" panose="02000403000000020004" pitchFamily="2" charset="0"/>
              </a:rPr>
              <a:t>Opening remarks – Doug Gage, VP for Research and Innovation</a:t>
            </a:r>
          </a:p>
          <a:p>
            <a:pPr marL="0" indent="0">
              <a:lnSpc>
                <a:spcPts val="1800"/>
              </a:lnSpc>
              <a:buNone/>
            </a:pPr>
            <a:r>
              <a:rPr lang="en-US" sz="1800" dirty="0">
                <a:latin typeface="Helvetica Neue Light" panose="02000403000000020004" pitchFamily="2" charset="0"/>
                <a:ea typeface="Helvetica Neue Light" panose="02000403000000020004" pitchFamily="2" charset="0"/>
              </a:rPr>
              <a:t>Introductions – Doug Buhler, AVP Research and Innovation</a:t>
            </a:r>
          </a:p>
          <a:p>
            <a:pPr marL="0" indent="0">
              <a:lnSpc>
                <a:spcPts val="1800"/>
              </a:lnSpc>
              <a:buNone/>
            </a:pPr>
            <a:r>
              <a:rPr lang="en-US" sz="1800" dirty="0">
                <a:latin typeface="Helvetica Neue Light" panose="02000403000000020004" pitchFamily="2" charset="0"/>
                <a:ea typeface="Helvetica Neue Light" panose="02000403000000020004" pitchFamily="2" charset="0"/>
              </a:rPr>
              <a:t>Research flash talks:</a:t>
            </a:r>
          </a:p>
          <a:p>
            <a:pPr>
              <a:lnSpc>
                <a:spcPct val="100000"/>
              </a:lnSpc>
            </a:pPr>
            <a:r>
              <a:rPr lang="en-US" sz="1800" dirty="0" err="1">
                <a:latin typeface="Helvetica Neue Light" panose="02000403000000020004"/>
                <a:ea typeface="Helvetica Neue Light" panose="02000403000000020004" pitchFamily="2" charset="0"/>
              </a:rPr>
              <a:t>Qingxu</a:t>
            </a:r>
            <a:r>
              <a:rPr lang="en-US" sz="1800" dirty="0">
                <a:latin typeface="Helvetica Neue Light" panose="02000403000000020004"/>
                <a:ea typeface="Helvetica Neue Light" panose="02000403000000020004" pitchFamily="2" charset="0"/>
              </a:rPr>
              <a:t> “Bill” Jin, </a:t>
            </a:r>
            <a:r>
              <a:rPr lang="en-US" sz="1800" dirty="0">
                <a:latin typeface="Helvetica Neue Light" panose="02000403000000020004"/>
              </a:rPr>
              <a:t>assistant professor in the Department of Civil and Environmental Engineering</a:t>
            </a:r>
            <a:endParaRPr lang="en-US" sz="1800" dirty="0">
              <a:latin typeface="Helvetica Neue Light" panose="02000403000000020004"/>
              <a:ea typeface="Helvetica Neue Light" panose="02000403000000020004" pitchFamily="2" charset="0"/>
            </a:endParaRPr>
          </a:p>
          <a:p>
            <a:pPr>
              <a:lnSpc>
                <a:spcPct val="100000"/>
              </a:lnSpc>
            </a:pPr>
            <a:r>
              <a:rPr lang="en-US" sz="1800" dirty="0">
                <a:latin typeface="Helvetica Neue Light" panose="02000403000000020004"/>
                <a:ea typeface="Helvetica Neue Light" panose="02000403000000020004" pitchFamily="2" charset="0"/>
              </a:rPr>
              <a:t>Annick </a:t>
            </a:r>
            <a:r>
              <a:rPr lang="en-US" sz="1800" dirty="0" err="1">
                <a:latin typeface="Helvetica Neue Light" panose="02000403000000020004"/>
                <a:ea typeface="Helvetica Neue Light" panose="02000403000000020004" pitchFamily="2" charset="0"/>
              </a:rPr>
              <a:t>Anctil</a:t>
            </a:r>
            <a:r>
              <a:rPr lang="en-US" sz="1800" dirty="0">
                <a:latin typeface="Helvetica Neue Light" panose="02000403000000020004"/>
                <a:ea typeface="Helvetica Neue Light" panose="02000403000000020004" pitchFamily="2" charset="0"/>
              </a:rPr>
              <a:t>, </a:t>
            </a:r>
            <a:r>
              <a:rPr lang="en-US" sz="1800" dirty="0">
                <a:latin typeface="Helvetica Neue Light" panose="02000403000000020004"/>
              </a:rPr>
              <a:t>associate professor in the Department of Civil and Environmental Engineering</a:t>
            </a:r>
            <a:endParaRPr lang="en-US" sz="1800" dirty="0">
              <a:latin typeface="Helvetica Neue Light" panose="02000403000000020004"/>
              <a:ea typeface="Helvetica Neue Light" panose="02000403000000020004" pitchFamily="2" charset="0"/>
            </a:endParaRPr>
          </a:p>
          <a:p>
            <a:pPr>
              <a:lnSpc>
                <a:spcPct val="100000"/>
              </a:lnSpc>
            </a:pPr>
            <a:r>
              <a:rPr lang="en-US" sz="1800" dirty="0">
                <a:latin typeface="Helvetica Neue Light" panose="02000403000000020004"/>
                <a:ea typeface="Helvetica Neue Light" panose="02000403000000020004" pitchFamily="2" charset="0"/>
              </a:rPr>
              <a:t>Dong Zhao, </a:t>
            </a:r>
            <a:r>
              <a:rPr lang="en-US" sz="1800" dirty="0">
                <a:latin typeface="Helvetica Neue Light" panose="02000403000000020004"/>
              </a:rPr>
              <a:t>associate professor, Construction Management - School of Planning Design and Construction</a:t>
            </a:r>
            <a:endParaRPr lang="en-US" sz="1800" dirty="0">
              <a:latin typeface="Helvetica Neue Light" panose="02000403000000020004"/>
              <a:ea typeface="Helvetica Neue Light" panose="02000403000000020004" pitchFamily="2" charset="0"/>
            </a:endParaRPr>
          </a:p>
          <a:p>
            <a:pPr>
              <a:lnSpc>
                <a:spcPct val="100000"/>
              </a:lnSpc>
            </a:pPr>
            <a:r>
              <a:rPr lang="en-US" sz="1800" dirty="0">
                <a:latin typeface="Helvetica Neue Light" panose="02000403000000020004"/>
                <a:ea typeface="Helvetica Neue Light" panose="02000403000000020004" pitchFamily="2" charset="0"/>
              </a:rPr>
              <a:t>Eric Hegg, </a:t>
            </a:r>
            <a:r>
              <a:rPr lang="en-US" sz="1800" dirty="0">
                <a:latin typeface="Helvetica Neue Light" panose="02000403000000020004"/>
              </a:rPr>
              <a:t>professor, Department of Biochemistry and Molecular Biology, and Associate Dean for Research College of Natural Science</a:t>
            </a:r>
            <a:endParaRPr lang="en-US" sz="1800" dirty="0">
              <a:latin typeface="Helvetica Neue Light" panose="02000403000000020004"/>
              <a:ea typeface="Helvetica Neue Light" panose="02000403000000020004" pitchFamily="2" charset="0"/>
            </a:endParaRPr>
          </a:p>
          <a:p>
            <a:pPr>
              <a:lnSpc>
                <a:spcPct val="100000"/>
              </a:lnSpc>
            </a:pPr>
            <a:r>
              <a:rPr lang="en-US" sz="1800" dirty="0">
                <a:latin typeface="Helvetica Neue Light" panose="02000403000000020004"/>
                <a:ea typeface="Helvetica Neue Light" panose="02000403000000020004" pitchFamily="2" charset="0"/>
              </a:rPr>
              <a:t>Justin Kirkpatrick, </a:t>
            </a:r>
            <a:r>
              <a:rPr lang="en-US" sz="1800" dirty="0">
                <a:latin typeface="Helvetica Neue Light" panose="02000403000000020004"/>
              </a:rPr>
              <a:t>assistant professor in the Department of Economics</a:t>
            </a:r>
            <a:endParaRPr lang="en-US" sz="1800" dirty="0">
              <a:latin typeface="Helvetica Neue Light" panose="02000403000000020004"/>
              <a:ea typeface="Helvetica Neue Light" panose="02000403000000020004" pitchFamily="2" charset="0"/>
            </a:endParaRPr>
          </a:p>
          <a:p>
            <a:pPr marL="0" indent="0">
              <a:lnSpc>
                <a:spcPct val="100000"/>
              </a:lnSpc>
              <a:buNone/>
            </a:pPr>
            <a:r>
              <a:rPr lang="en-US" sz="1800" dirty="0">
                <a:latin typeface="Helvetica Neue Light" panose="02000403000000020004" pitchFamily="2" charset="0"/>
                <a:ea typeface="Helvetica Neue Light" panose="02000403000000020004" pitchFamily="2" charset="0"/>
              </a:rPr>
              <a:t>Networking – table conversations </a:t>
            </a:r>
          </a:p>
          <a:p>
            <a:pPr marL="0" indent="0">
              <a:lnSpc>
                <a:spcPct val="150000"/>
              </a:lnSpc>
              <a:buNone/>
            </a:pPr>
            <a:endParaRPr lang="en-US" sz="2000" dirty="0">
              <a:latin typeface="Helvetica Neue Light" panose="02000403000000020004" pitchFamily="2" charset="0"/>
              <a:ea typeface="Helvetica Neue Light" panose="02000403000000020004" pitchFamily="2" charset="0"/>
            </a:endParaRPr>
          </a:p>
          <a:p>
            <a:pPr marL="0" indent="0">
              <a:lnSpc>
                <a:spcPct val="150000"/>
              </a:lnSpc>
              <a:buNone/>
            </a:pPr>
            <a:endParaRPr lang="en-US" sz="20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4195675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4998-AF1F-41E1-9839-449D7955F96F}"/>
              </a:ext>
            </a:extLst>
          </p:cNvPr>
          <p:cNvSpPr>
            <a:spLocks noGrp="1"/>
          </p:cNvSpPr>
          <p:nvPr>
            <p:ph type="title"/>
          </p:nvPr>
        </p:nvSpPr>
        <p:spPr/>
        <p:txBody>
          <a:bodyPr>
            <a:normAutofit fontScale="90000"/>
          </a:bodyPr>
          <a:lstStyle/>
          <a:p>
            <a:r>
              <a:rPr lang="en-US" sz="3300" dirty="0">
                <a:solidFill>
                  <a:srgbClr val="062F56"/>
                </a:solidFill>
                <a:latin typeface="DIN 2014" panose="020B0504020202020204" pitchFamily="34" charset="0"/>
                <a:ea typeface="DIN 2014" panose="020B0504020202020204" pitchFamily="34" charset="0"/>
              </a:rPr>
              <a:t>EV and Charging Infrastructure</a:t>
            </a:r>
            <a:endParaRPr lang="en-US" dirty="0"/>
          </a:p>
        </p:txBody>
      </p:sp>
      <p:pic>
        <p:nvPicPr>
          <p:cNvPr id="6" name="Picture 5">
            <a:extLst>
              <a:ext uri="{FF2B5EF4-FFF2-40B4-BE49-F238E27FC236}">
                <a16:creationId xmlns:a16="http://schemas.microsoft.com/office/drawing/2014/main" id="{74FD07D8-5410-4FFF-942F-5C5805425FA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94"/>
          <a:stretch/>
        </p:blipFill>
        <p:spPr bwMode="auto">
          <a:xfrm>
            <a:off x="6795115" y="4087696"/>
            <a:ext cx="3495079" cy="2196738"/>
          </a:xfrm>
          <a:prstGeom prst="rect">
            <a:avLst/>
          </a:prstGeom>
          <a:noFill/>
          <a:ln>
            <a:noFill/>
          </a:ln>
          <a:extLst>
            <a:ext uri="{53640926-AAD7-44D8-BBD7-CCE9431645EC}">
              <a14:shadowObscured xmlns:a14="http://schemas.microsoft.com/office/drawing/2010/main"/>
            </a:ext>
          </a:extLst>
        </p:spPr>
      </p:pic>
      <p:pic>
        <p:nvPicPr>
          <p:cNvPr id="7" name="Content Placeholder 6">
            <a:extLst>
              <a:ext uri="{FF2B5EF4-FFF2-40B4-BE49-F238E27FC236}">
                <a16:creationId xmlns:a16="http://schemas.microsoft.com/office/drawing/2014/main" id="{420B20B3-44C1-4E6C-8243-946B3A41086F}"/>
              </a:ext>
              <a:ext uri="{C183D7F6-B498-43B3-948B-1728B52AA6E4}">
                <adec:decorative xmlns:adec="http://schemas.microsoft.com/office/drawing/2017/decorative" val="1"/>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8345" t="11199" r="6248" b="5348"/>
          <a:stretch/>
        </p:blipFill>
        <p:spPr bwMode="auto">
          <a:xfrm>
            <a:off x="4800467" y="1513285"/>
            <a:ext cx="2770372" cy="2306511"/>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30CD98A3-CE46-4926-9FB7-690C8AC3F5C5}"/>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7690" y="3616733"/>
            <a:ext cx="4481685" cy="2420273"/>
          </a:xfrm>
          <a:prstGeom prst="rect">
            <a:avLst/>
          </a:prstGeom>
          <a:noFill/>
          <a:ln>
            <a:noFill/>
          </a:ln>
        </p:spPr>
      </p:pic>
      <p:pic>
        <p:nvPicPr>
          <p:cNvPr id="10" name="Picture 9">
            <a:extLst>
              <a:ext uri="{FF2B5EF4-FFF2-40B4-BE49-F238E27FC236}">
                <a16:creationId xmlns:a16="http://schemas.microsoft.com/office/drawing/2014/main" id="{6ADCF121-AAFB-408A-8BCC-2249EE7CEAD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9492" y="2035277"/>
            <a:ext cx="2293308" cy="1526485"/>
          </a:xfrm>
          <a:prstGeom prst="rect">
            <a:avLst/>
          </a:prstGeom>
          <a:ln>
            <a:solidFill>
              <a:schemeClr val="accent3">
                <a:lumMod val="50000"/>
              </a:schemeClr>
            </a:solidFill>
          </a:ln>
        </p:spPr>
      </p:pic>
    </p:spTree>
    <p:extLst>
      <p:ext uri="{BB962C8B-B14F-4D97-AF65-F5344CB8AC3E}">
        <p14:creationId xmlns:p14="http://schemas.microsoft.com/office/powerpoint/2010/main" val="213539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4998-AF1F-41E1-9839-449D7955F96F}"/>
              </a:ext>
            </a:extLst>
          </p:cNvPr>
          <p:cNvSpPr>
            <a:spLocks noGrp="1"/>
          </p:cNvSpPr>
          <p:nvPr>
            <p:ph type="title"/>
          </p:nvPr>
        </p:nvSpPr>
        <p:spPr/>
        <p:txBody>
          <a:bodyPr>
            <a:normAutofit fontScale="90000"/>
          </a:bodyPr>
          <a:lstStyle/>
          <a:p>
            <a:r>
              <a:rPr lang="en-US" sz="3300" dirty="0">
                <a:solidFill>
                  <a:srgbClr val="062F56"/>
                </a:solidFill>
                <a:latin typeface="DIN 2014" panose="020B0504020202020204" pitchFamily="34" charset="0"/>
                <a:ea typeface="DIN 2014" panose="020B0504020202020204" pitchFamily="34" charset="0"/>
              </a:rPr>
              <a:t>Future Research </a:t>
            </a:r>
            <a:endParaRPr lang="en-US" dirty="0"/>
          </a:p>
        </p:txBody>
      </p:sp>
      <p:sp>
        <p:nvSpPr>
          <p:cNvPr id="4" name="Content Placeholder 3">
            <a:extLst>
              <a:ext uri="{FF2B5EF4-FFF2-40B4-BE49-F238E27FC236}">
                <a16:creationId xmlns:a16="http://schemas.microsoft.com/office/drawing/2014/main" id="{3DD46B03-F715-4EDC-B03E-94A4D3C0BBD3}"/>
              </a:ext>
            </a:extLst>
          </p:cNvPr>
          <p:cNvSpPr>
            <a:spLocks noGrp="1"/>
          </p:cNvSpPr>
          <p:nvPr>
            <p:ph idx="1"/>
          </p:nvPr>
        </p:nvSpPr>
        <p:spPr/>
        <p:txBody>
          <a:bodyPr/>
          <a:lstStyle/>
          <a:p>
            <a:r>
              <a:rPr lang="en-US" dirty="0"/>
              <a:t>Design and Construction of EV integrated buildings and infrastructure </a:t>
            </a:r>
          </a:p>
          <a:p>
            <a:r>
              <a:rPr lang="en-US" dirty="0"/>
              <a:t>IoT-based commercial building retrofit</a:t>
            </a:r>
          </a:p>
          <a:p>
            <a:r>
              <a:rPr lang="en-US" dirty="0"/>
              <a:t>Digital Twin and human factors in the sustainable built environment</a:t>
            </a:r>
          </a:p>
        </p:txBody>
      </p:sp>
    </p:spTree>
    <p:extLst>
      <p:ext uri="{BB962C8B-B14F-4D97-AF65-F5344CB8AC3E}">
        <p14:creationId xmlns:p14="http://schemas.microsoft.com/office/powerpoint/2010/main" val="2297057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C3E21F-D54C-0845-8B70-CA31316B3F1B}"/>
              </a:ext>
              <a:ext uri="{C183D7F6-B498-43B3-948B-1728B52AA6E4}">
                <adec:decorative xmlns:adec="http://schemas.microsoft.com/office/drawing/2017/decorative" val="1"/>
              </a:ext>
            </a:extLst>
          </p:cNvPr>
          <p:cNvPicPr>
            <a:picLocks noChangeAspect="1"/>
          </p:cNvPicPr>
          <p:nvPr/>
        </p:nvPicPr>
        <p:blipFill rotWithShape="1">
          <a:blip r:embed="rId2"/>
          <a:srcRect l="38817"/>
          <a:stretch/>
        </p:blipFill>
        <p:spPr>
          <a:xfrm>
            <a:off x="-2485" y="0"/>
            <a:ext cx="7459427" cy="6858000"/>
          </a:xfrm>
          <a:prstGeom prst="rect">
            <a:avLst/>
          </a:prstGeom>
        </p:spPr>
      </p:pic>
      <p:pic>
        <p:nvPicPr>
          <p:cNvPr id="3" name="Picture 2">
            <a:extLst>
              <a:ext uri="{FF2B5EF4-FFF2-40B4-BE49-F238E27FC236}">
                <a16:creationId xmlns:a16="http://schemas.microsoft.com/office/drawing/2014/main" id="{3F526195-DB80-514D-929B-55D2A5E6122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106052"/>
            <a:ext cx="12192000" cy="552450"/>
          </a:xfrm>
          <a:prstGeom prst="rect">
            <a:avLst/>
          </a:prstGeom>
        </p:spPr>
      </p:pic>
      <p:sp>
        <p:nvSpPr>
          <p:cNvPr id="4" name="TextBox 3">
            <a:extLst>
              <a:ext uri="{FF2B5EF4-FFF2-40B4-BE49-F238E27FC236}">
                <a16:creationId xmlns:a16="http://schemas.microsoft.com/office/drawing/2014/main" id="{48707AAF-2F9D-D74B-BC06-A1E599B94BD6}"/>
              </a:ext>
              <a:ext uri="{C183D7F6-B498-43B3-948B-1728B52AA6E4}">
                <adec:decorative xmlns:adec="http://schemas.microsoft.com/office/drawing/2017/decorative" val="1"/>
              </a:ext>
            </a:extLst>
          </p:cNvPr>
          <p:cNvSpPr txBox="1"/>
          <p:nvPr/>
        </p:nvSpPr>
        <p:spPr>
          <a:xfrm>
            <a:off x="104237" y="6235524"/>
            <a:ext cx="39682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50" normalizeH="0" baseline="0" noProof="0">
                <a:ln>
                  <a:noFill/>
                </a:ln>
                <a:solidFill>
                  <a:prstClr val="white"/>
                </a:solidFill>
                <a:effectLst/>
                <a:uLnTx/>
                <a:uFillTx/>
                <a:latin typeface="Helvetica Neue Thin" panose="020B0403020202020204" pitchFamily="34" charset="0"/>
                <a:ea typeface="Helvetica Neue Thin" panose="020B0403020202020204" pitchFamily="34" charset="0"/>
                <a:cs typeface="+mn-cs"/>
              </a:rPr>
              <a:t>STRATEGIC PLAN: </a:t>
            </a:r>
            <a:r>
              <a:rPr kumimoji="0" lang="en-US" sz="1400" b="0" i="0" u="none" strike="noStrike" kern="1200" cap="none" spc="150" normalizeH="0" baseline="0" noProof="0">
                <a:ln>
                  <a:noFill/>
                </a:ln>
                <a:solidFill>
                  <a:prstClr val="white"/>
                </a:solidFill>
                <a:effectLst/>
                <a:uLnTx/>
                <a:uFillTx/>
                <a:latin typeface="Helvetica Neue Medium" panose="02000503000000020004" pitchFamily="2" charset="0"/>
                <a:ea typeface="Helvetica Neue Thin" panose="020B0403020202020204" pitchFamily="34" charset="0"/>
                <a:cs typeface="+mn-cs"/>
              </a:rPr>
              <a:t>MSU 2030</a:t>
            </a:r>
          </a:p>
        </p:txBody>
      </p:sp>
      <p:sp>
        <p:nvSpPr>
          <p:cNvPr id="2" name="Title 1">
            <a:extLst>
              <a:ext uri="{FF2B5EF4-FFF2-40B4-BE49-F238E27FC236}">
                <a16:creationId xmlns:a16="http://schemas.microsoft.com/office/drawing/2014/main" id="{F570EA23-3864-C03D-C731-1954828BE52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Next up Eric </a:t>
            </a:r>
            <a:r>
              <a:rPr lang="en-US" dirty="0" err="1"/>
              <a:t>Hegg</a:t>
            </a:r>
            <a:endParaRPr lang="en-US" dirty="0"/>
          </a:p>
        </p:txBody>
      </p:sp>
      <p:sp>
        <p:nvSpPr>
          <p:cNvPr id="8" name="Content Placeholder 7">
            <a:extLst>
              <a:ext uri="{FF2B5EF4-FFF2-40B4-BE49-F238E27FC236}">
                <a16:creationId xmlns:a16="http://schemas.microsoft.com/office/drawing/2014/main" id="{DA43D47B-F00E-E343-B87F-DA1C219DD716}"/>
              </a:ext>
            </a:extLst>
          </p:cNvPr>
          <p:cNvSpPr>
            <a:spLocks noGrp="1"/>
          </p:cNvSpPr>
          <p:nvPr>
            <p:ph idx="1"/>
          </p:nvPr>
        </p:nvSpPr>
        <p:spPr>
          <a:xfrm>
            <a:off x="3316743" y="2481860"/>
            <a:ext cx="8280398" cy="1064555"/>
          </a:xfrm>
        </p:spPr>
        <p:txBody>
          <a:bodyPr>
            <a:noAutofit/>
          </a:bodyPr>
          <a:lstStyle/>
          <a:p>
            <a:pPr marL="0" indent="0">
              <a:lnSpc>
                <a:spcPct val="150000"/>
              </a:lnSpc>
              <a:buNone/>
            </a:pPr>
            <a:r>
              <a:rPr lang="en-US" dirty="0">
                <a:latin typeface="Helvetica Neue Light" panose="02000403000000020004" pitchFamily="2" charset="0"/>
                <a:ea typeface="Helvetica Neue Light" panose="02000403000000020004" pitchFamily="2" charset="0"/>
              </a:rPr>
              <a:t>Next up – Eric Hegg</a:t>
            </a:r>
          </a:p>
        </p:txBody>
      </p:sp>
      <p:pic>
        <p:nvPicPr>
          <p:cNvPr id="6" name="Picture 5">
            <a:extLst>
              <a:ext uri="{FF2B5EF4-FFF2-40B4-BE49-F238E27FC236}">
                <a16:creationId xmlns:a16="http://schemas.microsoft.com/office/drawing/2014/main" id="{1AFF67E4-EF43-174D-ADD4-85AC2DA41B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74531" y="2189321"/>
            <a:ext cx="457200" cy="65312"/>
          </a:xfrm>
          <a:prstGeom prst="rect">
            <a:avLst/>
          </a:prstGeom>
        </p:spPr>
      </p:pic>
    </p:spTree>
    <p:extLst>
      <p:ext uri="{BB962C8B-B14F-4D97-AF65-F5344CB8AC3E}">
        <p14:creationId xmlns:p14="http://schemas.microsoft.com/office/powerpoint/2010/main" val="1844085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B76BAD-C4DD-3D48-3135-E19D1AC6B0E9}"/>
              </a:ext>
              <a:ext uri="{C183D7F6-B498-43B3-948B-1728B52AA6E4}">
                <adec:decorative xmlns:adec="http://schemas.microsoft.com/office/drawing/2017/decorative" val="1"/>
              </a:ext>
            </a:extLst>
          </p:cNvPr>
          <p:cNvPicPr>
            <a:picLocks noChangeAspect="1"/>
          </p:cNvPicPr>
          <p:nvPr/>
        </p:nvPicPr>
        <p:blipFill>
          <a:blip r:embed="rId3" cstate="print"/>
          <a:stretch>
            <a:fillRect/>
          </a:stretch>
        </p:blipFill>
        <p:spPr>
          <a:xfrm>
            <a:off x="1527048" y="1"/>
            <a:ext cx="9140953" cy="669503"/>
          </a:xfrm>
          <a:prstGeom prst="rect">
            <a:avLst/>
          </a:prstGeom>
        </p:spPr>
      </p:pic>
      <p:sp>
        <p:nvSpPr>
          <p:cNvPr id="3" name="Title 2">
            <a:extLst>
              <a:ext uri="{FF2B5EF4-FFF2-40B4-BE49-F238E27FC236}">
                <a16:creationId xmlns:a16="http://schemas.microsoft.com/office/drawing/2014/main" id="{EC7949A6-B059-DEDD-2FE9-FF72828F0F7B}"/>
              </a:ext>
            </a:extLst>
          </p:cNvPr>
          <p:cNvSpPr>
            <a:spLocks noGrp="1"/>
          </p:cNvSpPr>
          <p:nvPr>
            <p:ph type="title" idx="4294967295"/>
          </p:nvPr>
        </p:nvSpPr>
        <p:spPr>
          <a:xfrm>
            <a:off x="609600" y="-1143000"/>
            <a:ext cx="10972800" cy="1143000"/>
          </a:xfrm>
        </p:spPr>
        <p:txBody>
          <a:bodyPr vert="horz" lIns="91440" tIns="45720" rIns="91440" bIns="45720" rtlCol="0" anchor="b">
            <a:normAutofit/>
          </a:bodyPr>
          <a:lstStyle/>
          <a:p>
            <a:r>
              <a:rPr lang="en-US" dirty="0"/>
              <a:t>Ammonia as a fuel</a:t>
            </a:r>
          </a:p>
        </p:txBody>
      </p:sp>
      <p:sp>
        <p:nvSpPr>
          <p:cNvPr id="5" name="Rectangle 2">
            <a:extLst>
              <a:ext uri="{FF2B5EF4-FFF2-40B4-BE49-F238E27FC236}">
                <a16:creationId xmlns:a16="http://schemas.microsoft.com/office/drawing/2014/main" id="{B4D38EB0-736F-C04F-9CBE-662DF589604E}"/>
              </a:ext>
            </a:extLst>
          </p:cNvPr>
          <p:cNvSpPr txBox="1">
            <a:spLocks noChangeArrowheads="1"/>
          </p:cNvSpPr>
          <p:nvPr/>
        </p:nvSpPr>
        <p:spPr>
          <a:xfrm>
            <a:off x="1524000" y="0"/>
            <a:ext cx="9144000" cy="533400"/>
          </a:xfrm>
          <a:prstGeom prst="rect">
            <a:avLst/>
          </a:prstGeom>
          <a:solidFill>
            <a:srgbClr val="18453B"/>
          </a:solidFill>
          <a:ln/>
        </p:spPr>
        <p:txBody>
          <a:bodyPr vert="horz" lIns="91440" tIns="45720" rIns="91440" bIns="45720" rtlCol="0" anchor="ctr">
            <a:noAutofit/>
          </a:bodyPr>
          <a:lstStyle/>
          <a:p>
            <a:pPr algn="ctr" defTabSz="914400">
              <a:spcBef>
                <a:spcPct val="0"/>
              </a:spcBef>
              <a:defRPr/>
            </a:pPr>
            <a:r>
              <a:rPr lang="en-US" sz="3200" b="1" dirty="0">
                <a:solidFill>
                  <a:prstClr val="white"/>
                </a:solidFill>
                <a:latin typeface="Helvetica" pitchFamily="34" charset="0"/>
              </a:rPr>
              <a:t>Ammonia as a Fuel</a:t>
            </a:r>
            <a:endParaRPr lang="en-US" sz="4400" b="1" dirty="0">
              <a:solidFill>
                <a:prstClr val="white"/>
              </a:solidFill>
              <a:latin typeface="Helvetica" pitchFamily="34" charset="0"/>
            </a:endParaRPr>
          </a:p>
        </p:txBody>
      </p:sp>
      <p:sp>
        <p:nvSpPr>
          <p:cNvPr id="11" name="TextBox 10">
            <a:extLst>
              <a:ext uri="{FF2B5EF4-FFF2-40B4-BE49-F238E27FC236}">
                <a16:creationId xmlns:a16="http://schemas.microsoft.com/office/drawing/2014/main" id="{99E52200-AB7C-0840-962D-23E3BFC10E3F}"/>
              </a:ext>
            </a:extLst>
          </p:cNvPr>
          <p:cNvSpPr txBox="1"/>
          <p:nvPr/>
        </p:nvSpPr>
        <p:spPr>
          <a:xfrm>
            <a:off x="1748884" y="793675"/>
            <a:ext cx="3585117" cy="769441"/>
          </a:xfrm>
          <a:prstGeom prst="rect">
            <a:avLst/>
          </a:prstGeom>
          <a:noFill/>
        </p:spPr>
        <p:txBody>
          <a:bodyPr wrap="square">
            <a:spAutoFit/>
          </a:bodyPr>
          <a:lstStyle/>
          <a:p>
            <a:pPr algn="ctr" defTabSz="914400"/>
            <a:r>
              <a:rPr lang="en-US" sz="1600" b="1" dirty="0">
                <a:solidFill>
                  <a:srgbClr val="0000FF"/>
                </a:solidFill>
                <a:latin typeface="Arial" panose="020B0604020202020204" pitchFamily="34" charset="0"/>
                <a:cs typeface="Arial" panose="020B0604020202020204" pitchFamily="34" charset="0"/>
              </a:rPr>
              <a:t>Capture</a:t>
            </a:r>
          </a:p>
          <a:p>
            <a:pPr algn="ctr" defTabSz="914400"/>
            <a:r>
              <a:rPr lang="en-US" sz="1400" dirty="0">
                <a:solidFill>
                  <a:srgbClr val="0000FF"/>
                </a:solidFill>
                <a:latin typeface="Arial" panose="020B0604020202020204" pitchFamily="34" charset="0"/>
                <a:cs typeface="Arial" panose="020B0604020202020204" pitchFamily="34" charset="0"/>
              </a:rPr>
              <a:t>Sunlight is most abundant energy resource, but diffuse and intermittent </a:t>
            </a:r>
          </a:p>
        </p:txBody>
      </p:sp>
      <p:sp>
        <p:nvSpPr>
          <p:cNvPr id="39" name="TextBox 38">
            <a:extLst>
              <a:ext uri="{FF2B5EF4-FFF2-40B4-BE49-F238E27FC236}">
                <a16:creationId xmlns:a16="http://schemas.microsoft.com/office/drawing/2014/main" id="{B5F6E224-FEA5-10EA-8840-D8C9926C73FE}"/>
              </a:ext>
            </a:extLst>
          </p:cNvPr>
          <p:cNvSpPr txBox="1"/>
          <p:nvPr/>
        </p:nvSpPr>
        <p:spPr>
          <a:xfrm>
            <a:off x="6096000" y="793675"/>
            <a:ext cx="4267200" cy="984885"/>
          </a:xfrm>
          <a:prstGeom prst="rect">
            <a:avLst/>
          </a:prstGeom>
          <a:noFill/>
        </p:spPr>
        <p:txBody>
          <a:bodyPr wrap="square">
            <a:spAutoFit/>
          </a:bodyPr>
          <a:lstStyle/>
          <a:p>
            <a:pPr algn="ctr" defTabSz="914400"/>
            <a:r>
              <a:rPr lang="en-US" sz="1600" b="1" dirty="0">
                <a:solidFill>
                  <a:srgbClr val="0000FF"/>
                </a:solidFill>
                <a:latin typeface="Arial" panose="020B0604020202020204" pitchFamily="34" charset="0"/>
                <a:cs typeface="Arial" panose="020B0604020202020204" pitchFamily="34" charset="0"/>
              </a:rPr>
              <a:t>Convert </a:t>
            </a:r>
          </a:p>
          <a:p>
            <a:pPr algn="ctr" defTabSz="914400"/>
            <a:r>
              <a:rPr lang="en-US" sz="1400" dirty="0">
                <a:solidFill>
                  <a:srgbClr val="0000FF"/>
                </a:solidFill>
                <a:latin typeface="Arial" panose="020B0604020202020204" pitchFamily="34" charset="0"/>
                <a:cs typeface="Arial" panose="020B0604020202020204" pitchFamily="34" charset="0"/>
              </a:rPr>
              <a:t>Solar electricity can be concentrated and stored in chemical bonds by splitting water (the most abundant molecule on Earths surface)</a:t>
            </a:r>
          </a:p>
        </p:txBody>
      </p:sp>
      <p:sp>
        <p:nvSpPr>
          <p:cNvPr id="41" name="TextBox 40">
            <a:extLst>
              <a:ext uri="{FF2B5EF4-FFF2-40B4-BE49-F238E27FC236}">
                <a16:creationId xmlns:a16="http://schemas.microsoft.com/office/drawing/2014/main" id="{5CE4A093-9378-E2AB-F562-F540A76F60E2}"/>
              </a:ext>
            </a:extLst>
          </p:cNvPr>
          <p:cNvSpPr txBox="1"/>
          <p:nvPr/>
        </p:nvSpPr>
        <p:spPr>
          <a:xfrm>
            <a:off x="5486400" y="3856148"/>
            <a:ext cx="5181600" cy="1200329"/>
          </a:xfrm>
          <a:prstGeom prst="rect">
            <a:avLst/>
          </a:prstGeom>
          <a:noFill/>
        </p:spPr>
        <p:txBody>
          <a:bodyPr wrap="square">
            <a:spAutoFit/>
          </a:bodyPr>
          <a:lstStyle/>
          <a:p>
            <a:pPr algn="ctr" defTabSz="914400"/>
            <a:r>
              <a:rPr lang="en-US" sz="1600" b="1" dirty="0">
                <a:solidFill>
                  <a:srgbClr val="0000FF"/>
                </a:solidFill>
                <a:latin typeface="Arial" panose="020B0604020202020204" pitchFamily="34" charset="0"/>
                <a:cs typeface="Arial" panose="020B0604020202020204" pitchFamily="34" charset="0"/>
              </a:rPr>
              <a:t>Store / Distribute </a:t>
            </a:r>
          </a:p>
          <a:p>
            <a:pPr algn="ctr" defTabSz="914400"/>
            <a:r>
              <a:rPr lang="en-US" sz="1400" dirty="0">
                <a:solidFill>
                  <a:srgbClr val="0000FF"/>
                </a:solidFill>
                <a:latin typeface="Arial" panose="020B0604020202020204" pitchFamily="34" charset="0"/>
                <a:cs typeface="Arial" panose="020B0604020202020204" pitchFamily="34" charset="0"/>
              </a:rPr>
              <a:t>Hydrogen is hard to store and distribute. It can be combined with nitrogen (the most abundant molecule in the atmosphere) to make ammonia which is already stored and disturbed globally at large scale</a:t>
            </a:r>
          </a:p>
        </p:txBody>
      </p:sp>
      <p:sp>
        <p:nvSpPr>
          <p:cNvPr id="47" name="TextBox 46">
            <a:extLst>
              <a:ext uri="{FF2B5EF4-FFF2-40B4-BE49-F238E27FC236}">
                <a16:creationId xmlns:a16="http://schemas.microsoft.com/office/drawing/2014/main" id="{162A7729-CAC0-2329-1AE1-25913CC2EA2D}"/>
              </a:ext>
            </a:extLst>
          </p:cNvPr>
          <p:cNvSpPr txBox="1"/>
          <p:nvPr/>
        </p:nvSpPr>
        <p:spPr>
          <a:xfrm>
            <a:off x="1613121" y="4517867"/>
            <a:ext cx="3239524" cy="1323439"/>
          </a:xfrm>
          <a:prstGeom prst="rect">
            <a:avLst/>
          </a:prstGeom>
          <a:noFill/>
        </p:spPr>
        <p:txBody>
          <a:bodyPr wrap="square">
            <a:spAutoFit/>
          </a:bodyPr>
          <a:lstStyle/>
          <a:p>
            <a:pPr algn="ctr" defTabSz="914400"/>
            <a:r>
              <a:rPr lang="en-US" sz="1600" b="1" dirty="0">
                <a:solidFill>
                  <a:srgbClr val="0000FF"/>
                </a:solidFill>
                <a:latin typeface="Arial" panose="020B0604020202020204" pitchFamily="34" charset="0"/>
                <a:cs typeface="Arial" panose="020B0604020202020204" pitchFamily="34" charset="0"/>
              </a:rPr>
              <a:t>Use (our vision)</a:t>
            </a:r>
          </a:p>
          <a:p>
            <a:pPr algn="ctr" defTabSz="914400"/>
            <a:r>
              <a:rPr lang="en-US" sz="1600" dirty="0">
                <a:solidFill>
                  <a:srgbClr val="0000FF"/>
                </a:solidFill>
                <a:latin typeface="Arial" panose="020B0604020202020204" pitchFamily="34" charset="0"/>
                <a:cs typeface="Arial" panose="020B0604020202020204" pitchFamily="34" charset="0"/>
              </a:rPr>
              <a:t>We are investigating conversion of ammonia back to H</a:t>
            </a:r>
            <a:r>
              <a:rPr lang="en-US" sz="1600" baseline="-25000" dirty="0">
                <a:solidFill>
                  <a:srgbClr val="0000FF"/>
                </a:solidFill>
                <a:latin typeface="Arial" panose="020B0604020202020204" pitchFamily="34" charset="0"/>
                <a:cs typeface="Arial" panose="020B0604020202020204" pitchFamily="34" charset="0"/>
              </a:rPr>
              <a:t>2</a:t>
            </a:r>
            <a:r>
              <a:rPr lang="en-US" sz="1600" dirty="0">
                <a:solidFill>
                  <a:srgbClr val="0000FF"/>
                </a:solidFill>
                <a:latin typeface="Arial" panose="020B0604020202020204" pitchFamily="34" charset="0"/>
                <a:cs typeface="Arial" panose="020B0604020202020204" pitchFamily="34" charset="0"/>
              </a:rPr>
              <a:t> or electricity to complete the renewable energy cycle. </a:t>
            </a:r>
          </a:p>
        </p:txBody>
      </p:sp>
      <p:pic>
        <p:nvPicPr>
          <p:cNvPr id="9" name="Picture 8">
            <a:extLst>
              <a:ext uri="{FF2B5EF4-FFF2-40B4-BE49-F238E27FC236}">
                <a16:creationId xmlns:a16="http://schemas.microsoft.com/office/drawing/2014/main" id="{A4DC2C63-FB68-6244-64D7-FC12E8E01C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84550" y="1924999"/>
            <a:ext cx="1425939" cy="1425939"/>
          </a:xfrm>
          <a:prstGeom prst="rect">
            <a:avLst/>
          </a:prstGeom>
        </p:spPr>
      </p:pic>
      <p:sp>
        <p:nvSpPr>
          <p:cNvPr id="30" name="Rectangle 29">
            <a:extLst>
              <a:ext uri="{FF2B5EF4-FFF2-40B4-BE49-F238E27FC236}">
                <a16:creationId xmlns:a16="http://schemas.microsoft.com/office/drawing/2014/main" id="{89F6D4B2-5519-9115-D6BE-7D5AD41844EB}"/>
              </a:ext>
              <a:ext uri="{C183D7F6-B498-43B3-948B-1728B52AA6E4}">
                <adec:decorative xmlns:adec="http://schemas.microsoft.com/office/drawing/2017/decorative" val="1"/>
              </a:ext>
            </a:extLst>
          </p:cNvPr>
          <p:cNvSpPr/>
          <p:nvPr/>
        </p:nvSpPr>
        <p:spPr>
          <a:xfrm>
            <a:off x="7773334" y="2217413"/>
            <a:ext cx="2803011" cy="584775"/>
          </a:xfrm>
          <a:prstGeom prst="rect">
            <a:avLst/>
          </a:prstGeom>
        </p:spPr>
        <p:txBody>
          <a:bodyPr wrap="none">
            <a:spAutoFit/>
          </a:bodyPr>
          <a:lstStyle/>
          <a:p>
            <a:pPr defTabSz="914400"/>
            <a:r>
              <a:rPr lang="pt-BR" sz="1600" b="1" dirty="0">
                <a:solidFill>
                  <a:prstClr val="black"/>
                </a:solidFill>
                <a:latin typeface="Arail"/>
              </a:rPr>
              <a:t>2 H</a:t>
            </a:r>
            <a:r>
              <a:rPr lang="pt-BR" sz="1600" b="1" baseline="30000" dirty="0">
                <a:solidFill>
                  <a:prstClr val="black"/>
                </a:solidFill>
                <a:latin typeface="Arail"/>
              </a:rPr>
              <a:t>+</a:t>
            </a:r>
            <a:r>
              <a:rPr lang="pt-BR" sz="1600" b="1" baseline="-25000" dirty="0">
                <a:solidFill>
                  <a:prstClr val="black"/>
                </a:solidFill>
                <a:latin typeface="Arail"/>
              </a:rPr>
              <a:t>(aq)</a:t>
            </a:r>
            <a:r>
              <a:rPr lang="pt-BR" sz="1600" b="1" dirty="0">
                <a:solidFill>
                  <a:prstClr val="black"/>
                </a:solidFill>
                <a:latin typeface="Arail"/>
              </a:rPr>
              <a:t> + 2 e</a:t>
            </a:r>
            <a:r>
              <a:rPr lang="pt-BR" sz="1600" b="1" baseline="30000" dirty="0">
                <a:solidFill>
                  <a:prstClr val="black"/>
                </a:solidFill>
                <a:latin typeface="Arail"/>
              </a:rPr>
              <a:t>–</a:t>
            </a:r>
            <a:r>
              <a:rPr lang="pt-BR" sz="1600" b="1" dirty="0">
                <a:solidFill>
                  <a:prstClr val="black"/>
                </a:solidFill>
                <a:latin typeface="Arail"/>
              </a:rPr>
              <a:t> → H</a:t>
            </a:r>
            <a:r>
              <a:rPr lang="pt-BR" sz="1600" b="1" baseline="-25000" dirty="0">
                <a:solidFill>
                  <a:prstClr val="black"/>
                </a:solidFill>
                <a:latin typeface="Arail"/>
              </a:rPr>
              <a:t>2(g)</a:t>
            </a:r>
            <a:br>
              <a:rPr lang="pt-BR" sz="1600" b="1" dirty="0">
                <a:solidFill>
                  <a:prstClr val="black"/>
                </a:solidFill>
                <a:latin typeface="Arail"/>
              </a:rPr>
            </a:br>
            <a:r>
              <a:rPr lang="pt-BR" sz="1600" b="1" dirty="0">
                <a:solidFill>
                  <a:prstClr val="black"/>
                </a:solidFill>
                <a:latin typeface="Arail"/>
              </a:rPr>
              <a:t>H</a:t>
            </a:r>
            <a:r>
              <a:rPr lang="pt-BR" sz="1600" b="1" baseline="-25000" dirty="0">
                <a:solidFill>
                  <a:prstClr val="black"/>
                </a:solidFill>
                <a:latin typeface="Arail"/>
              </a:rPr>
              <a:t>2</a:t>
            </a:r>
            <a:r>
              <a:rPr lang="pt-BR" sz="1600" b="1" dirty="0">
                <a:solidFill>
                  <a:prstClr val="black"/>
                </a:solidFill>
                <a:latin typeface="Arail"/>
              </a:rPr>
              <a:t>O</a:t>
            </a:r>
            <a:r>
              <a:rPr lang="pt-BR" sz="1600" b="1" baseline="-25000" dirty="0">
                <a:solidFill>
                  <a:prstClr val="black"/>
                </a:solidFill>
                <a:latin typeface="Arail"/>
              </a:rPr>
              <a:t>(l)</a:t>
            </a:r>
            <a:r>
              <a:rPr lang="pt-BR" sz="1600" b="1" dirty="0">
                <a:solidFill>
                  <a:prstClr val="black"/>
                </a:solidFill>
                <a:latin typeface="Arail"/>
              </a:rPr>
              <a:t> → ½ O</a:t>
            </a:r>
            <a:r>
              <a:rPr lang="pt-BR" sz="1600" b="1" baseline="-25000" dirty="0">
                <a:solidFill>
                  <a:prstClr val="black"/>
                </a:solidFill>
                <a:latin typeface="Arail"/>
              </a:rPr>
              <a:t>2(g)</a:t>
            </a:r>
            <a:r>
              <a:rPr lang="pt-BR" sz="1600" b="1" dirty="0">
                <a:solidFill>
                  <a:prstClr val="black"/>
                </a:solidFill>
                <a:latin typeface="Arail"/>
              </a:rPr>
              <a:t> +  2 H</a:t>
            </a:r>
            <a:r>
              <a:rPr lang="pt-BR" sz="1600" b="1" baseline="30000" dirty="0">
                <a:solidFill>
                  <a:prstClr val="black"/>
                </a:solidFill>
                <a:latin typeface="Arail"/>
              </a:rPr>
              <a:t>+</a:t>
            </a:r>
            <a:r>
              <a:rPr lang="pt-BR" sz="1600" b="1" baseline="-25000" dirty="0">
                <a:solidFill>
                  <a:prstClr val="black"/>
                </a:solidFill>
                <a:latin typeface="Arail"/>
              </a:rPr>
              <a:t>(aq)</a:t>
            </a:r>
            <a:r>
              <a:rPr lang="pt-BR" sz="1600" b="1" dirty="0">
                <a:solidFill>
                  <a:prstClr val="black"/>
                </a:solidFill>
                <a:latin typeface="Arail"/>
              </a:rPr>
              <a:t> + 2 e</a:t>
            </a:r>
            <a:r>
              <a:rPr lang="pt-BR" sz="1600" b="1" baseline="30000" dirty="0">
                <a:solidFill>
                  <a:prstClr val="black"/>
                </a:solidFill>
                <a:latin typeface="Arail"/>
              </a:rPr>
              <a:t>–</a:t>
            </a:r>
            <a:endParaRPr lang="en-US" sz="1600" b="1" dirty="0">
              <a:solidFill>
                <a:srgbClr val="4F81BD"/>
              </a:solidFill>
              <a:latin typeface="Arail"/>
            </a:endParaRPr>
          </a:p>
        </p:txBody>
      </p:sp>
      <p:pic>
        <p:nvPicPr>
          <p:cNvPr id="35" name="Picture 34">
            <a:extLst>
              <a:ext uri="{FF2B5EF4-FFF2-40B4-BE49-F238E27FC236}">
                <a16:creationId xmlns:a16="http://schemas.microsoft.com/office/drawing/2014/main" id="{0A2D49F9-0888-71FF-AEDA-1C191C95F64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49715" y="5057537"/>
            <a:ext cx="2286968" cy="1793191"/>
          </a:xfrm>
          <a:prstGeom prst="rect">
            <a:avLst/>
          </a:prstGeom>
        </p:spPr>
      </p:pic>
      <p:pic>
        <p:nvPicPr>
          <p:cNvPr id="38" name="Picture 4">
            <a:extLst>
              <a:ext uri="{FF2B5EF4-FFF2-40B4-BE49-F238E27FC236}">
                <a16:creationId xmlns:a16="http://schemas.microsoft.com/office/drawing/2014/main" id="{28BDED5F-DEA2-5489-9CE2-C336B077F752}"/>
              </a:ext>
              <a:ext uri="{C183D7F6-B498-43B3-948B-1728B52AA6E4}">
                <adec:decorative xmlns:adec="http://schemas.microsoft.com/office/drawing/2017/decorative" val="1"/>
              </a:ext>
            </a:extLst>
          </p:cNvPr>
          <p:cNvPicPr>
            <a:picLocks noChangeAspect="1" noChangeArrowheads="1"/>
          </p:cNvPicPr>
          <p:nvPr/>
        </p:nvPicPr>
        <p:blipFill>
          <a:blip r:embed="rId6" cstate="print"/>
          <a:srcRect/>
          <a:stretch>
            <a:fillRect/>
          </a:stretch>
        </p:blipFill>
        <p:spPr bwMode="auto">
          <a:xfrm>
            <a:off x="2053339" y="1683507"/>
            <a:ext cx="2858702" cy="1807108"/>
          </a:xfrm>
          <a:prstGeom prst="rect">
            <a:avLst/>
          </a:prstGeom>
          <a:noFill/>
        </p:spPr>
      </p:pic>
      <p:sp>
        <p:nvSpPr>
          <p:cNvPr id="2" name="Arrow: Right 1">
            <a:extLst>
              <a:ext uri="{FF2B5EF4-FFF2-40B4-BE49-F238E27FC236}">
                <a16:creationId xmlns:a16="http://schemas.microsoft.com/office/drawing/2014/main" id="{C8582C6B-764A-DB7F-30B1-6065A5B93710}"/>
              </a:ext>
              <a:ext uri="{C183D7F6-B498-43B3-948B-1728B52AA6E4}">
                <adec:decorative xmlns:adec="http://schemas.microsoft.com/office/drawing/2017/decorative" val="1"/>
              </a:ext>
            </a:extLst>
          </p:cNvPr>
          <p:cNvSpPr/>
          <p:nvPr/>
        </p:nvSpPr>
        <p:spPr>
          <a:xfrm>
            <a:off x="5334000" y="2242728"/>
            <a:ext cx="838200" cy="457200"/>
          </a:xfrm>
          <a:prstGeom prst="rightArrow">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2" name="Arrow: Right 41">
            <a:extLst>
              <a:ext uri="{FF2B5EF4-FFF2-40B4-BE49-F238E27FC236}">
                <a16:creationId xmlns:a16="http://schemas.microsoft.com/office/drawing/2014/main" id="{AE47A67D-7919-D5C1-7165-433B042EECEC}"/>
              </a:ext>
              <a:ext uri="{C183D7F6-B498-43B3-948B-1728B52AA6E4}">
                <adec:decorative xmlns:adec="http://schemas.microsoft.com/office/drawing/2017/decorative" val="1"/>
              </a:ext>
            </a:extLst>
          </p:cNvPr>
          <p:cNvSpPr/>
          <p:nvPr/>
        </p:nvSpPr>
        <p:spPr>
          <a:xfrm rot="5400000">
            <a:off x="8229600" y="3098432"/>
            <a:ext cx="838200" cy="457200"/>
          </a:xfrm>
          <a:prstGeom prst="rightArrow">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4" name="TextBox 43">
            <a:extLst>
              <a:ext uri="{FF2B5EF4-FFF2-40B4-BE49-F238E27FC236}">
                <a16:creationId xmlns:a16="http://schemas.microsoft.com/office/drawing/2014/main" id="{5D50DA63-08ED-11E7-478E-13FEDCF9464C}"/>
              </a:ext>
              <a:ext uri="{C183D7F6-B498-43B3-948B-1728B52AA6E4}">
                <adec:decorative xmlns:adec="http://schemas.microsoft.com/office/drawing/2017/decorative" val="1"/>
              </a:ext>
            </a:extLst>
          </p:cNvPr>
          <p:cNvSpPr txBox="1"/>
          <p:nvPr/>
        </p:nvSpPr>
        <p:spPr>
          <a:xfrm>
            <a:off x="8251923" y="5770148"/>
            <a:ext cx="2536962" cy="338554"/>
          </a:xfrm>
          <a:prstGeom prst="rect">
            <a:avLst/>
          </a:prstGeom>
          <a:noFill/>
        </p:spPr>
        <p:txBody>
          <a:bodyPr wrap="square">
            <a:spAutoFit/>
          </a:bodyPr>
          <a:lstStyle/>
          <a:p>
            <a:pPr>
              <a:defRPr/>
            </a:pPr>
            <a:r>
              <a:rPr lang="en-US" sz="1600" b="1" dirty="0">
                <a:solidFill>
                  <a:prstClr val="black"/>
                </a:solidFill>
                <a:latin typeface="Arial" pitchFamily="34" charset="0"/>
                <a:cs typeface="Arial" pitchFamily="34" charset="0"/>
                <a:sym typeface="Wingdings"/>
              </a:rPr>
              <a:t>N</a:t>
            </a:r>
            <a:r>
              <a:rPr lang="en-US" sz="1600" b="1" baseline="-25000" dirty="0">
                <a:solidFill>
                  <a:prstClr val="black"/>
                </a:solidFill>
                <a:latin typeface="Arial" pitchFamily="34" charset="0"/>
                <a:cs typeface="Arial" pitchFamily="34" charset="0"/>
                <a:sym typeface="Wingdings"/>
              </a:rPr>
              <a:t>2</a:t>
            </a:r>
            <a:r>
              <a:rPr lang="en-US" sz="1600" b="1" dirty="0">
                <a:solidFill>
                  <a:prstClr val="black"/>
                </a:solidFill>
                <a:latin typeface="Arial" pitchFamily="34" charset="0"/>
                <a:cs typeface="Arial" pitchFamily="34" charset="0"/>
                <a:sym typeface="Wingdings"/>
              </a:rPr>
              <a:t> + 3 H</a:t>
            </a:r>
            <a:r>
              <a:rPr lang="en-US" sz="1600" b="1" baseline="-25000" dirty="0">
                <a:solidFill>
                  <a:prstClr val="black"/>
                </a:solidFill>
                <a:latin typeface="Arial" pitchFamily="34" charset="0"/>
                <a:cs typeface="Arial" pitchFamily="34" charset="0"/>
                <a:sym typeface="Wingdings"/>
              </a:rPr>
              <a:t>2</a:t>
            </a:r>
            <a:r>
              <a:rPr lang="en-US" sz="1600" b="1" dirty="0">
                <a:solidFill>
                  <a:prstClr val="black"/>
                </a:solidFill>
                <a:latin typeface="Arial" pitchFamily="34" charset="0"/>
                <a:cs typeface="Arial" pitchFamily="34" charset="0"/>
                <a:sym typeface="Wingdings"/>
              </a:rPr>
              <a:t>  2 NH</a:t>
            </a:r>
            <a:r>
              <a:rPr lang="en-US" sz="1600" b="1" baseline="-25000" dirty="0">
                <a:solidFill>
                  <a:prstClr val="black"/>
                </a:solidFill>
                <a:latin typeface="Arial" pitchFamily="34" charset="0"/>
                <a:cs typeface="Arial" pitchFamily="34" charset="0"/>
                <a:sym typeface="Wingdings"/>
              </a:rPr>
              <a:t>3</a:t>
            </a:r>
            <a:endParaRPr lang="en-US" sz="1600" b="1" dirty="0">
              <a:solidFill>
                <a:prstClr val="black"/>
              </a:solidFill>
              <a:latin typeface="Arial" pitchFamily="34" charset="0"/>
              <a:cs typeface="Arial" pitchFamily="34" charset="0"/>
            </a:endParaRPr>
          </a:p>
        </p:txBody>
      </p:sp>
      <p:sp>
        <p:nvSpPr>
          <p:cNvPr id="45" name="TextBox 44">
            <a:extLst>
              <a:ext uri="{FF2B5EF4-FFF2-40B4-BE49-F238E27FC236}">
                <a16:creationId xmlns:a16="http://schemas.microsoft.com/office/drawing/2014/main" id="{454C2EB7-BD26-E07E-DDB6-1AC56755BAB9}"/>
              </a:ext>
              <a:ext uri="{C183D7F6-B498-43B3-948B-1728B52AA6E4}">
                <adec:decorative xmlns:adec="http://schemas.microsoft.com/office/drawing/2017/decorative" val="1"/>
              </a:ext>
            </a:extLst>
          </p:cNvPr>
          <p:cNvSpPr txBox="1"/>
          <p:nvPr/>
        </p:nvSpPr>
        <p:spPr>
          <a:xfrm>
            <a:off x="7773333" y="5385512"/>
            <a:ext cx="7040880" cy="338554"/>
          </a:xfrm>
          <a:prstGeom prst="rect">
            <a:avLst/>
          </a:prstGeom>
          <a:noFill/>
        </p:spPr>
        <p:txBody>
          <a:bodyPr wrap="square">
            <a:spAutoFit/>
          </a:bodyPr>
          <a:lstStyle/>
          <a:p>
            <a:pPr defTabSz="914400"/>
            <a:r>
              <a:rPr lang="en-US" sz="1600" dirty="0">
                <a:solidFill>
                  <a:prstClr val="black"/>
                </a:solidFill>
                <a:latin typeface="Arial" panose="020B0604020202020204" pitchFamily="34" charset="0"/>
                <a:cs typeface="Arial" panose="020B0604020202020204" pitchFamily="34" charset="0"/>
              </a:rPr>
              <a:t>Haber Bosch is &gt;80% efficient</a:t>
            </a:r>
            <a:endParaRPr lang="en-US" sz="1600" dirty="0">
              <a:solidFill>
                <a:prstClr val="black"/>
              </a:solidFill>
              <a:latin typeface="Calibri"/>
            </a:endParaRPr>
          </a:p>
        </p:txBody>
      </p:sp>
      <p:sp>
        <p:nvSpPr>
          <p:cNvPr id="46" name="Arrow: Right 45">
            <a:extLst>
              <a:ext uri="{FF2B5EF4-FFF2-40B4-BE49-F238E27FC236}">
                <a16:creationId xmlns:a16="http://schemas.microsoft.com/office/drawing/2014/main" id="{A2621E61-C448-03DB-E519-AA802EBA2C26}"/>
              </a:ext>
              <a:ext uri="{C183D7F6-B498-43B3-948B-1728B52AA6E4}">
                <adec:decorative xmlns:adec="http://schemas.microsoft.com/office/drawing/2017/decorative" val="1"/>
              </a:ext>
            </a:extLst>
          </p:cNvPr>
          <p:cNvSpPr/>
          <p:nvPr/>
        </p:nvSpPr>
        <p:spPr>
          <a:xfrm rot="10800000">
            <a:off x="4907562" y="4945892"/>
            <a:ext cx="838200" cy="457200"/>
          </a:xfrm>
          <a:prstGeom prst="rightArrow">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920590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53D05A-65D2-EC3D-11BD-A5712A8462A6}"/>
              </a:ext>
            </a:extLst>
          </p:cNvPr>
          <p:cNvSpPr>
            <a:spLocks noGrp="1"/>
          </p:cNvSpPr>
          <p:nvPr>
            <p:ph type="ctrTitle"/>
          </p:nvPr>
        </p:nvSpPr>
        <p:spPr>
          <a:xfrm>
            <a:off x="914400" y="-1470025"/>
            <a:ext cx="10363200" cy="1470025"/>
          </a:xfrm>
        </p:spPr>
        <p:txBody>
          <a:bodyPr vert="horz" lIns="91440" tIns="45720" rIns="91440" bIns="45720" rtlCol="0" anchor="b">
            <a:normAutofit/>
          </a:bodyPr>
          <a:lstStyle/>
          <a:p>
            <a:r>
              <a:rPr lang="en-US" dirty="0"/>
              <a:t>Ammonia Storage and Electrolysis</a:t>
            </a:r>
          </a:p>
        </p:txBody>
      </p:sp>
      <p:pic>
        <p:nvPicPr>
          <p:cNvPr id="5" name="Picture 4">
            <a:extLst>
              <a:ext uri="{FF2B5EF4-FFF2-40B4-BE49-F238E27FC236}">
                <a16:creationId xmlns:a16="http://schemas.microsoft.com/office/drawing/2014/main" id="{3AA5A6B6-1886-5310-2E63-E600D126019A}"/>
              </a:ext>
              <a:ext uri="{C183D7F6-B498-43B3-948B-1728B52AA6E4}">
                <adec:decorative xmlns:adec="http://schemas.microsoft.com/office/drawing/2017/decorative" val="1"/>
              </a:ext>
            </a:extLst>
          </p:cNvPr>
          <p:cNvPicPr/>
          <p:nvPr/>
        </p:nvPicPr>
        <p:blipFill>
          <a:blip r:embed="rId2"/>
          <a:stretch>
            <a:fillRect/>
          </a:stretch>
        </p:blipFill>
        <p:spPr>
          <a:xfrm>
            <a:off x="1524001" y="1699195"/>
            <a:ext cx="2761715" cy="2761715"/>
          </a:xfrm>
          <a:prstGeom prst="rect">
            <a:avLst/>
          </a:prstGeom>
        </p:spPr>
      </p:pic>
      <p:graphicFrame>
        <p:nvGraphicFramePr>
          <p:cNvPr id="6" name="Object 5">
            <a:extLst>
              <a:ext uri="{FF2B5EF4-FFF2-40B4-BE49-F238E27FC236}">
                <a16:creationId xmlns:a16="http://schemas.microsoft.com/office/drawing/2014/main" id="{E1C3229E-3764-E049-3F6A-9F6F10C6A99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707828167"/>
              </p:ext>
            </p:extLst>
          </p:nvPr>
        </p:nvGraphicFramePr>
        <p:xfrm>
          <a:off x="4647988" y="4963262"/>
          <a:ext cx="3762375" cy="1090613"/>
        </p:xfrm>
        <a:graphic>
          <a:graphicData uri="http://schemas.openxmlformats.org/presentationml/2006/ole">
            <mc:AlternateContent xmlns:mc="http://schemas.openxmlformats.org/markup-compatibility/2006">
              <mc:Choice xmlns:v="urn:schemas-microsoft-com:vml" Requires="v">
                <p:oleObj name="CS ChemDraw Drawing" r:id="rId3" imgW="2508269" imgH="726674" progId="ChemDraw.Document.4.0">
                  <p:embed/>
                </p:oleObj>
              </mc:Choice>
              <mc:Fallback>
                <p:oleObj name="CS ChemDraw Drawing" r:id="rId3" imgW="2508269" imgH="726674" progId="ChemDraw.Document.4.0">
                  <p:embed/>
                  <p:pic>
                    <p:nvPicPr>
                      <p:cNvPr id="6" name="Object 5">
                        <a:extLst>
                          <a:ext uri="{FF2B5EF4-FFF2-40B4-BE49-F238E27FC236}">
                            <a16:creationId xmlns:a16="http://schemas.microsoft.com/office/drawing/2014/main" id="{E1C3229E-3764-E049-3F6A-9F6F10C6A995}"/>
                          </a:ext>
                        </a:extLst>
                      </p:cNvPr>
                      <p:cNvPicPr/>
                      <p:nvPr/>
                    </p:nvPicPr>
                    <p:blipFill>
                      <a:blip r:embed="rId4"/>
                      <a:stretch>
                        <a:fillRect/>
                      </a:stretch>
                    </p:blipFill>
                    <p:spPr>
                      <a:xfrm>
                        <a:off x="4647988" y="4963262"/>
                        <a:ext cx="3762375" cy="1090613"/>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1BF1787-CBB2-43D6-3D7A-35FEA8314685}"/>
              </a:ext>
              <a:ext uri="{C183D7F6-B498-43B3-948B-1728B52AA6E4}">
                <adec:decorative xmlns:adec="http://schemas.microsoft.com/office/drawing/2017/decorative" val="1"/>
              </a:ext>
            </a:extLst>
          </p:cNvPr>
          <p:cNvSpPr txBox="1"/>
          <p:nvPr/>
        </p:nvSpPr>
        <p:spPr>
          <a:xfrm>
            <a:off x="1524000" y="926034"/>
            <a:ext cx="2858704" cy="715581"/>
          </a:xfrm>
          <a:prstGeom prst="rect">
            <a:avLst/>
          </a:prstGeom>
          <a:noFill/>
        </p:spPr>
        <p:txBody>
          <a:bodyPr wrap="square" rtlCol="0">
            <a:spAutoFit/>
          </a:bodyPr>
          <a:lstStyle/>
          <a:p>
            <a:pPr algn="ctr" defTabSz="914400"/>
            <a:r>
              <a:rPr lang="en-US" sz="1350" dirty="0">
                <a:solidFill>
                  <a:prstClr val="black"/>
                </a:solidFill>
                <a:latin typeface="Calibri"/>
              </a:rPr>
              <a:t>Focusing on the most energy intensive step in N</a:t>
            </a:r>
            <a:r>
              <a:rPr lang="en-US" sz="1350" baseline="-25000" dirty="0">
                <a:solidFill>
                  <a:prstClr val="black"/>
                </a:solidFill>
                <a:latin typeface="Calibri"/>
              </a:rPr>
              <a:t>2</a:t>
            </a:r>
            <a:r>
              <a:rPr lang="en-US" sz="1350" dirty="0">
                <a:solidFill>
                  <a:prstClr val="black"/>
                </a:solidFill>
                <a:latin typeface="Calibri"/>
              </a:rPr>
              <a:t> </a:t>
            </a:r>
            <a:r>
              <a:rPr lang="en-US" sz="1350" dirty="0">
                <a:solidFill>
                  <a:prstClr val="black"/>
                </a:solidFill>
                <a:latin typeface="Calibri"/>
                <a:sym typeface="Wingdings" panose="05000000000000000000" pitchFamily="2" charset="2"/>
              </a:rPr>
              <a:t>  NH</a:t>
            </a:r>
            <a:r>
              <a:rPr lang="en-US" sz="1350" baseline="-25000" dirty="0">
                <a:solidFill>
                  <a:prstClr val="black"/>
                </a:solidFill>
                <a:latin typeface="Calibri"/>
                <a:sym typeface="Wingdings" panose="05000000000000000000" pitchFamily="2" charset="2"/>
              </a:rPr>
              <a:t>3 </a:t>
            </a:r>
            <a:r>
              <a:rPr lang="en-US" sz="1350" dirty="0">
                <a:solidFill>
                  <a:prstClr val="black"/>
                </a:solidFill>
                <a:latin typeface="Calibri"/>
                <a:sym typeface="Wingdings" panose="05000000000000000000" pitchFamily="2" charset="2"/>
              </a:rPr>
              <a:t>conversion: </a:t>
            </a:r>
            <a:br>
              <a:rPr lang="en-US" sz="1350" dirty="0">
                <a:solidFill>
                  <a:prstClr val="black"/>
                </a:solidFill>
                <a:latin typeface="Calibri"/>
                <a:sym typeface="Wingdings" panose="05000000000000000000" pitchFamily="2" charset="2"/>
              </a:rPr>
            </a:br>
            <a:r>
              <a:rPr lang="en-US" sz="1350" i="1" dirty="0">
                <a:solidFill>
                  <a:prstClr val="black"/>
                </a:solidFill>
                <a:latin typeface="Calibri"/>
                <a:sym typeface="Wingdings" panose="05000000000000000000" pitchFamily="2" charset="2"/>
              </a:rPr>
              <a:t>addition of the first two H-atoms</a:t>
            </a:r>
            <a:endParaRPr lang="en-US" sz="1350" i="1" dirty="0">
              <a:solidFill>
                <a:prstClr val="black"/>
              </a:solidFill>
              <a:latin typeface="Calibri"/>
            </a:endParaRPr>
          </a:p>
        </p:txBody>
      </p:sp>
      <p:pic>
        <p:nvPicPr>
          <p:cNvPr id="10" name="Picture 9">
            <a:extLst>
              <a:ext uri="{FF2B5EF4-FFF2-40B4-BE49-F238E27FC236}">
                <a16:creationId xmlns:a16="http://schemas.microsoft.com/office/drawing/2014/main" id="{A21925B5-E133-DF23-97CD-DFDBC59D8DE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2384" y="857251"/>
            <a:ext cx="3571960" cy="2741271"/>
          </a:xfrm>
          <a:prstGeom prst="rect">
            <a:avLst/>
          </a:prstGeom>
        </p:spPr>
      </p:pic>
      <p:sp>
        <p:nvSpPr>
          <p:cNvPr id="11" name="TextBox 10">
            <a:extLst>
              <a:ext uri="{FF2B5EF4-FFF2-40B4-BE49-F238E27FC236}">
                <a16:creationId xmlns:a16="http://schemas.microsoft.com/office/drawing/2014/main" id="{1A22E6F4-A2E9-6395-C0E8-D7DB898DA298}"/>
              </a:ext>
              <a:ext uri="{C183D7F6-B498-43B3-948B-1728B52AA6E4}">
                <adec:decorative xmlns:adec="http://schemas.microsoft.com/office/drawing/2017/decorative" val="1"/>
              </a:ext>
            </a:extLst>
          </p:cNvPr>
          <p:cNvSpPr txBox="1"/>
          <p:nvPr/>
        </p:nvSpPr>
        <p:spPr>
          <a:xfrm>
            <a:off x="6798218" y="3563630"/>
            <a:ext cx="3929593" cy="507831"/>
          </a:xfrm>
          <a:prstGeom prst="rect">
            <a:avLst/>
          </a:prstGeom>
          <a:noFill/>
        </p:spPr>
        <p:txBody>
          <a:bodyPr wrap="square" rtlCol="0">
            <a:spAutoFit/>
          </a:bodyPr>
          <a:lstStyle/>
          <a:p>
            <a:pPr defTabSz="914400"/>
            <a:r>
              <a:rPr lang="en-US" sz="1350" dirty="0">
                <a:solidFill>
                  <a:prstClr val="black"/>
                </a:solidFill>
                <a:latin typeface="Calibri"/>
              </a:rPr>
              <a:t>Pairwise addition of H-atoms to N</a:t>
            </a:r>
            <a:r>
              <a:rPr lang="en-US" sz="1350" baseline="-25000" dirty="0">
                <a:solidFill>
                  <a:prstClr val="black"/>
                </a:solidFill>
                <a:latin typeface="Calibri"/>
              </a:rPr>
              <a:t>2</a:t>
            </a:r>
            <a:r>
              <a:rPr lang="en-US" sz="1350" dirty="0">
                <a:solidFill>
                  <a:prstClr val="black"/>
                </a:solidFill>
                <a:latin typeface="Calibri"/>
              </a:rPr>
              <a:t> via H-bonding lowers thermodynamic barriers for N</a:t>
            </a:r>
            <a:r>
              <a:rPr lang="en-US" sz="1350" baseline="-25000" dirty="0">
                <a:solidFill>
                  <a:prstClr val="black"/>
                </a:solidFill>
                <a:latin typeface="Calibri"/>
              </a:rPr>
              <a:t>2</a:t>
            </a:r>
            <a:r>
              <a:rPr lang="en-US" sz="1350" dirty="0">
                <a:solidFill>
                  <a:prstClr val="black"/>
                </a:solidFill>
                <a:latin typeface="Calibri"/>
              </a:rPr>
              <a:t> reduction.</a:t>
            </a:r>
          </a:p>
        </p:txBody>
      </p:sp>
      <p:sp>
        <p:nvSpPr>
          <p:cNvPr id="12" name="TextBox 11">
            <a:extLst>
              <a:ext uri="{FF2B5EF4-FFF2-40B4-BE49-F238E27FC236}">
                <a16:creationId xmlns:a16="http://schemas.microsoft.com/office/drawing/2014/main" id="{33C5E81A-CE85-DCD1-1874-7949CECEA8BA}"/>
              </a:ext>
              <a:ext uri="{C183D7F6-B498-43B3-948B-1728B52AA6E4}">
                <adec:decorative xmlns:adec="http://schemas.microsoft.com/office/drawing/2017/decorative" val="1"/>
              </a:ext>
            </a:extLst>
          </p:cNvPr>
          <p:cNvSpPr txBox="1"/>
          <p:nvPr/>
        </p:nvSpPr>
        <p:spPr>
          <a:xfrm>
            <a:off x="7301117" y="4013484"/>
            <a:ext cx="2741520" cy="507831"/>
          </a:xfrm>
          <a:prstGeom prst="rect">
            <a:avLst/>
          </a:prstGeom>
          <a:noFill/>
        </p:spPr>
        <p:txBody>
          <a:bodyPr wrap="none" rtlCol="0">
            <a:spAutoFit/>
          </a:bodyPr>
          <a:lstStyle/>
          <a:p>
            <a:pPr algn="ctr" defTabSz="914400"/>
            <a:r>
              <a:rPr lang="en-US" sz="1350" dirty="0">
                <a:solidFill>
                  <a:prstClr val="black"/>
                </a:solidFill>
                <a:latin typeface="Calibri"/>
              </a:rPr>
              <a:t>Warren and co-workers</a:t>
            </a:r>
          </a:p>
          <a:p>
            <a:pPr algn="ctr" defTabSz="914400"/>
            <a:r>
              <a:rPr lang="en-US" sz="1350" i="1" dirty="0">
                <a:solidFill>
                  <a:prstClr val="black"/>
                </a:solidFill>
                <a:latin typeface="Calibri"/>
              </a:rPr>
              <a:t>J. Am. Chem. Soc. </a:t>
            </a:r>
            <a:r>
              <a:rPr lang="en-US" sz="1350" b="1" dirty="0">
                <a:solidFill>
                  <a:prstClr val="black"/>
                </a:solidFill>
                <a:latin typeface="Calibri"/>
              </a:rPr>
              <a:t>2021</a:t>
            </a:r>
            <a:r>
              <a:rPr lang="en-US" sz="1350" dirty="0">
                <a:solidFill>
                  <a:prstClr val="black"/>
                </a:solidFill>
                <a:latin typeface="Calibri"/>
              </a:rPr>
              <a:t>, </a:t>
            </a:r>
            <a:r>
              <a:rPr lang="en-US" sz="1350" i="1" dirty="0">
                <a:solidFill>
                  <a:prstClr val="black"/>
                </a:solidFill>
                <a:latin typeface="Calibri"/>
              </a:rPr>
              <a:t>143</a:t>
            </a:r>
            <a:r>
              <a:rPr lang="en-US" sz="1350" dirty="0">
                <a:solidFill>
                  <a:prstClr val="black"/>
                </a:solidFill>
                <a:latin typeface="Calibri"/>
              </a:rPr>
              <a:t>, 15960. </a:t>
            </a:r>
            <a:endParaRPr lang="en-US" sz="1350" i="1" dirty="0">
              <a:solidFill>
                <a:prstClr val="black"/>
              </a:solidFill>
              <a:latin typeface="Calibri"/>
            </a:endParaRPr>
          </a:p>
        </p:txBody>
      </p:sp>
      <p:pic>
        <p:nvPicPr>
          <p:cNvPr id="14" name="Picture 13">
            <a:extLst>
              <a:ext uri="{FF2B5EF4-FFF2-40B4-BE49-F238E27FC236}">
                <a16:creationId xmlns:a16="http://schemas.microsoft.com/office/drawing/2014/main" id="{AA5B4FB3-AE77-B866-1248-2DBA9E1A386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0251" y="857251"/>
            <a:ext cx="2443430" cy="3603659"/>
          </a:xfrm>
          <a:prstGeom prst="rect">
            <a:avLst/>
          </a:prstGeom>
        </p:spPr>
      </p:pic>
      <p:cxnSp>
        <p:nvCxnSpPr>
          <p:cNvPr id="16" name="Straight Connector 15">
            <a:extLst>
              <a:ext uri="{FF2B5EF4-FFF2-40B4-BE49-F238E27FC236}">
                <a16:creationId xmlns:a16="http://schemas.microsoft.com/office/drawing/2014/main" id="{AEB0DB5C-5CE4-B00B-430E-85BBAA12400C}"/>
              </a:ext>
              <a:ext uri="{C183D7F6-B498-43B3-948B-1728B52AA6E4}">
                <adec:decorative xmlns:adec="http://schemas.microsoft.com/office/drawing/2017/decorative" val="1"/>
              </a:ext>
            </a:extLst>
          </p:cNvPr>
          <p:cNvCxnSpPr/>
          <p:nvPr/>
        </p:nvCxnSpPr>
        <p:spPr>
          <a:xfrm>
            <a:off x="1662635" y="4512974"/>
            <a:ext cx="8866730" cy="3343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7DD7142-3DFF-A73B-931E-31F970B16084}"/>
              </a:ext>
              <a:ext uri="{C183D7F6-B498-43B3-948B-1728B52AA6E4}">
                <adec:decorative xmlns:adec="http://schemas.microsoft.com/office/drawing/2017/decorative" val="1"/>
              </a:ext>
            </a:extLst>
          </p:cNvPr>
          <p:cNvSpPr txBox="1"/>
          <p:nvPr/>
        </p:nvSpPr>
        <p:spPr>
          <a:xfrm>
            <a:off x="1524002" y="5018654"/>
            <a:ext cx="2983073" cy="1131079"/>
          </a:xfrm>
          <a:prstGeom prst="rect">
            <a:avLst/>
          </a:prstGeom>
          <a:noFill/>
        </p:spPr>
        <p:txBody>
          <a:bodyPr wrap="square" rtlCol="0">
            <a:spAutoFit/>
          </a:bodyPr>
          <a:lstStyle/>
          <a:p>
            <a:pPr algn="ctr" defTabSz="914400"/>
            <a:r>
              <a:rPr lang="en-US" sz="1350" dirty="0">
                <a:solidFill>
                  <a:prstClr val="black"/>
                </a:solidFill>
                <a:latin typeface="Calibri"/>
              </a:rPr>
              <a:t>New molecular catalysts based on earth abundant metals release energy from NH</a:t>
            </a:r>
            <a:r>
              <a:rPr lang="en-US" sz="1350" baseline="-25000" dirty="0">
                <a:solidFill>
                  <a:prstClr val="black"/>
                </a:solidFill>
                <a:latin typeface="Calibri"/>
              </a:rPr>
              <a:t>3</a:t>
            </a:r>
            <a:r>
              <a:rPr lang="en-US" sz="1350" dirty="0">
                <a:solidFill>
                  <a:prstClr val="black"/>
                </a:solidFill>
                <a:latin typeface="Calibri"/>
              </a:rPr>
              <a:t> via electrocatalysts:</a:t>
            </a:r>
          </a:p>
          <a:p>
            <a:pPr algn="ctr" defTabSz="914400"/>
            <a:r>
              <a:rPr lang="en-US" sz="1350" i="1" dirty="0">
                <a:solidFill>
                  <a:prstClr val="black"/>
                </a:solidFill>
                <a:latin typeface="Calibri"/>
                <a:sym typeface="Wingdings" panose="05000000000000000000" pitchFamily="2" charset="2"/>
              </a:rPr>
              <a:t>Simple and robust catalysts that function in liquid ammonia</a:t>
            </a:r>
            <a:endParaRPr lang="en-US" sz="1350" i="1" dirty="0">
              <a:solidFill>
                <a:prstClr val="black"/>
              </a:solidFill>
              <a:latin typeface="Calibri"/>
            </a:endParaRPr>
          </a:p>
        </p:txBody>
      </p:sp>
      <p:graphicFrame>
        <p:nvGraphicFramePr>
          <p:cNvPr id="18" name="Object 17">
            <a:extLst>
              <a:ext uri="{FF2B5EF4-FFF2-40B4-BE49-F238E27FC236}">
                <a16:creationId xmlns:a16="http://schemas.microsoft.com/office/drawing/2014/main" id="{15DAD45B-BE89-830E-8C72-42E81FCEF15A}"/>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556206417"/>
              </p:ext>
            </p:extLst>
          </p:nvPr>
        </p:nvGraphicFramePr>
        <p:xfrm>
          <a:off x="8551278" y="4818509"/>
          <a:ext cx="1834753" cy="1471613"/>
        </p:xfrm>
        <a:graphic>
          <a:graphicData uri="http://schemas.openxmlformats.org/presentationml/2006/ole">
            <mc:AlternateContent xmlns:mc="http://schemas.openxmlformats.org/markup-compatibility/2006">
              <mc:Choice xmlns:v="urn:schemas-microsoft-com:vml" Requires="v">
                <p:oleObj name="CS ChemDraw Drawing" r:id="rId7" imgW="1610581" imgH="1293657" progId="ChemDraw.Document.6.0">
                  <p:embed/>
                </p:oleObj>
              </mc:Choice>
              <mc:Fallback>
                <p:oleObj name="CS ChemDraw Drawing" r:id="rId7" imgW="1610581" imgH="1293657" progId="ChemDraw.Document.6.0">
                  <p:embed/>
                  <p:pic>
                    <p:nvPicPr>
                      <p:cNvPr id="18" name="Object 17">
                        <a:extLst>
                          <a:ext uri="{FF2B5EF4-FFF2-40B4-BE49-F238E27FC236}">
                            <a16:creationId xmlns:a16="http://schemas.microsoft.com/office/drawing/2014/main" id="{15DAD45B-BE89-830E-8C72-42E81FCEF15A}"/>
                          </a:ext>
                        </a:extLst>
                      </p:cNvPr>
                      <p:cNvPicPr/>
                      <p:nvPr/>
                    </p:nvPicPr>
                    <p:blipFill>
                      <a:blip r:embed="rId8"/>
                      <a:stretch>
                        <a:fillRect/>
                      </a:stretch>
                    </p:blipFill>
                    <p:spPr>
                      <a:xfrm>
                        <a:off x="8551278" y="4818509"/>
                        <a:ext cx="1834753" cy="1471613"/>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id="{4C74000C-FAEF-9936-3F73-145F6F21B45F}"/>
              </a:ext>
              <a:ext uri="{C183D7F6-B498-43B3-948B-1728B52AA6E4}">
                <adec:decorative xmlns:adec="http://schemas.microsoft.com/office/drawing/2017/decorative" val="1"/>
              </a:ext>
            </a:extLst>
          </p:cNvPr>
          <p:cNvSpPr txBox="1"/>
          <p:nvPr/>
        </p:nvSpPr>
        <p:spPr>
          <a:xfrm>
            <a:off x="4454604" y="6024518"/>
            <a:ext cx="4049698" cy="300082"/>
          </a:xfrm>
          <a:prstGeom prst="rect">
            <a:avLst/>
          </a:prstGeom>
          <a:noFill/>
        </p:spPr>
        <p:txBody>
          <a:bodyPr wrap="none" rtlCol="0">
            <a:spAutoFit/>
          </a:bodyPr>
          <a:lstStyle/>
          <a:p>
            <a:pPr algn="ctr" defTabSz="914400"/>
            <a:r>
              <a:rPr lang="en-US" sz="1350" dirty="0">
                <a:solidFill>
                  <a:prstClr val="black"/>
                </a:solidFill>
                <a:latin typeface="Calibri"/>
              </a:rPr>
              <a:t>Warren and co-workers: </a:t>
            </a:r>
            <a:r>
              <a:rPr lang="en-US" sz="1350" i="1" dirty="0" err="1">
                <a:solidFill>
                  <a:prstClr val="black"/>
                </a:solidFill>
                <a:latin typeface="Calibri"/>
              </a:rPr>
              <a:t>ChemRxiv</a:t>
            </a:r>
            <a:r>
              <a:rPr lang="en-US" sz="1350" i="1" dirty="0">
                <a:solidFill>
                  <a:prstClr val="black"/>
                </a:solidFill>
                <a:latin typeface="Calibri"/>
              </a:rPr>
              <a:t> </a:t>
            </a:r>
            <a:r>
              <a:rPr lang="en-US" sz="1350" b="1" dirty="0">
                <a:solidFill>
                  <a:prstClr val="black"/>
                </a:solidFill>
                <a:latin typeface="Calibri"/>
              </a:rPr>
              <a:t>2019</a:t>
            </a:r>
            <a:r>
              <a:rPr lang="en-US" sz="1350" dirty="0">
                <a:solidFill>
                  <a:prstClr val="black"/>
                </a:solidFill>
                <a:latin typeface="Calibri"/>
              </a:rPr>
              <a:t>; under review</a:t>
            </a:r>
            <a:r>
              <a:rPr lang="en-US" sz="1350" b="1" dirty="0">
                <a:solidFill>
                  <a:prstClr val="black"/>
                </a:solidFill>
                <a:latin typeface="Calibri"/>
              </a:rPr>
              <a:t> </a:t>
            </a:r>
            <a:endParaRPr lang="en-US" sz="1350" i="1" dirty="0">
              <a:solidFill>
                <a:prstClr val="black"/>
              </a:solidFill>
              <a:latin typeface="Calibri"/>
            </a:endParaRPr>
          </a:p>
        </p:txBody>
      </p:sp>
      <p:pic>
        <p:nvPicPr>
          <p:cNvPr id="13" name="Picture 4">
            <a:extLst>
              <a:ext uri="{FF2B5EF4-FFF2-40B4-BE49-F238E27FC236}">
                <a16:creationId xmlns:a16="http://schemas.microsoft.com/office/drawing/2014/main" id="{AA714C79-C6A5-9325-FDFE-0647E33687DC}"/>
              </a:ext>
              <a:ext uri="{C183D7F6-B498-43B3-948B-1728B52AA6E4}">
                <adec:decorative xmlns:adec="http://schemas.microsoft.com/office/drawing/2017/decorative" val="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55253" y="2795050"/>
            <a:ext cx="797794" cy="7949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18">
            <a:extLst>
              <a:ext uri="{FF2B5EF4-FFF2-40B4-BE49-F238E27FC236}">
                <a16:creationId xmlns:a16="http://schemas.microsoft.com/office/drawing/2014/main" id="{135E7358-2418-4F93-9837-6CE77AE6BCE1}"/>
              </a:ext>
              <a:ext uri="{C183D7F6-B498-43B3-948B-1728B52AA6E4}">
                <adec:decorative xmlns:adec="http://schemas.microsoft.com/office/drawing/2017/decorative" val="1"/>
              </a:ext>
            </a:extLst>
          </p:cNvPr>
          <p:cNvPicPr>
            <a:picLocks noChangeAspect="1"/>
          </p:cNvPicPr>
          <p:nvPr/>
        </p:nvPicPr>
        <p:blipFill>
          <a:blip r:embed="rId10" cstate="print"/>
          <a:stretch>
            <a:fillRect/>
          </a:stretch>
        </p:blipFill>
        <p:spPr>
          <a:xfrm>
            <a:off x="1527048" y="1"/>
            <a:ext cx="9140953" cy="669503"/>
          </a:xfrm>
          <a:prstGeom prst="rect">
            <a:avLst/>
          </a:prstGeom>
        </p:spPr>
      </p:pic>
      <p:sp>
        <p:nvSpPr>
          <p:cNvPr id="21" name="Rectangle 2">
            <a:extLst>
              <a:ext uri="{FF2B5EF4-FFF2-40B4-BE49-F238E27FC236}">
                <a16:creationId xmlns:a16="http://schemas.microsoft.com/office/drawing/2014/main" id="{03779140-4AE6-47F2-B1E2-6E0400857924}"/>
              </a:ext>
            </a:extLst>
          </p:cNvPr>
          <p:cNvSpPr txBox="1">
            <a:spLocks noChangeArrowheads="1"/>
          </p:cNvSpPr>
          <p:nvPr/>
        </p:nvSpPr>
        <p:spPr>
          <a:xfrm>
            <a:off x="1524000" y="0"/>
            <a:ext cx="9144000" cy="533400"/>
          </a:xfrm>
          <a:prstGeom prst="rect">
            <a:avLst/>
          </a:prstGeom>
          <a:solidFill>
            <a:srgbClr val="18453B"/>
          </a:solidFill>
          <a:ln/>
        </p:spPr>
        <p:txBody>
          <a:bodyPr vert="horz" lIns="91440" tIns="45720" rIns="91440" bIns="45720" rtlCol="0" anchor="ctr">
            <a:noAutofit/>
          </a:bodyPr>
          <a:lstStyle/>
          <a:p>
            <a:pPr algn="ctr" defTabSz="914400">
              <a:spcBef>
                <a:spcPct val="0"/>
              </a:spcBef>
              <a:defRPr/>
            </a:pPr>
            <a:r>
              <a:rPr lang="en-US" sz="3200" b="1" dirty="0">
                <a:solidFill>
                  <a:prstClr val="white"/>
                </a:solidFill>
                <a:latin typeface="Helvetica" pitchFamily="34" charset="0"/>
              </a:rPr>
              <a:t>Ammonia Storage and Electrolysis</a:t>
            </a:r>
            <a:endParaRPr lang="en-US" sz="4400" b="1" dirty="0">
              <a:solidFill>
                <a:prstClr val="white"/>
              </a:solidFill>
              <a:latin typeface="Helvetica" pitchFamily="34" charset="0"/>
            </a:endParaRPr>
          </a:p>
        </p:txBody>
      </p:sp>
      <p:sp>
        <p:nvSpPr>
          <p:cNvPr id="2" name="TextBox 1">
            <a:extLst>
              <a:ext uri="{FF2B5EF4-FFF2-40B4-BE49-F238E27FC236}">
                <a16:creationId xmlns:a16="http://schemas.microsoft.com/office/drawing/2014/main" id="{6861ECF2-9118-413E-8EBA-E178AE8035C7}"/>
              </a:ext>
              <a:ext uri="{C183D7F6-B498-43B3-948B-1728B52AA6E4}">
                <adec:decorative xmlns:adec="http://schemas.microsoft.com/office/drawing/2017/decorative" val="1"/>
              </a:ext>
            </a:extLst>
          </p:cNvPr>
          <p:cNvSpPr txBox="1"/>
          <p:nvPr/>
        </p:nvSpPr>
        <p:spPr>
          <a:xfrm>
            <a:off x="793955" y="6315660"/>
            <a:ext cx="2411622" cy="369332"/>
          </a:xfrm>
          <a:prstGeom prst="rect">
            <a:avLst/>
          </a:prstGeom>
          <a:noFill/>
          <a:ln>
            <a:solidFill>
              <a:srgbClr val="006600"/>
            </a:solidFill>
          </a:ln>
        </p:spPr>
        <p:txBody>
          <a:bodyPr wrap="none" rtlCol="0">
            <a:spAutoFit/>
          </a:bodyPr>
          <a:lstStyle/>
          <a:p>
            <a:pPr defTabSz="914400"/>
            <a:r>
              <a:rPr lang="en-US" i="1" dirty="0">
                <a:solidFill>
                  <a:srgbClr val="1F497D"/>
                </a:solidFill>
                <a:latin typeface="Calibri"/>
              </a:rPr>
              <a:t>Warren Lab (Chemistry)</a:t>
            </a:r>
          </a:p>
        </p:txBody>
      </p:sp>
    </p:spTree>
    <p:extLst>
      <p:ext uri="{BB962C8B-B14F-4D97-AF65-F5344CB8AC3E}">
        <p14:creationId xmlns:p14="http://schemas.microsoft.com/office/powerpoint/2010/main" val="2956403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B76BAD-C4DD-3D48-3135-E19D1AC6B0E9}"/>
              </a:ext>
              <a:ext uri="{C183D7F6-B498-43B3-948B-1728B52AA6E4}">
                <adec:decorative xmlns:adec="http://schemas.microsoft.com/office/drawing/2017/decorative" val="1"/>
              </a:ext>
            </a:extLst>
          </p:cNvPr>
          <p:cNvPicPr>
            <a:picLocks noChangeAspect="1"/>
          </p:cNvPicPr>
          <p:nvPr/>
        </p:nvPicPr>
        <p:blipFill>
          <a:blip r:embed="rId2" cstate="print"/>
          <a:stretch>
            <a:fillRect/>
          </a:stretch>
        </p:blipFill>
        <p:spPr>
          <a:xfrm>
            <a:off x="1527048" y="1"/>
            <a:ext cx="9140953" cy="669503"/>
          </a:xfrm>
          <a:prstGeom prst="rect">
            <a:avLst/>
          </a:prstGeom>
        </p:spPr>
      </p:pic>
      <p:sp>
        <p:nvSpPr>
          <p:cNvPr id="2" name="Title 1">
            <a:extLst>
              <a:ext uri="{FF2B5EF4-FFF2-40B4-BE49-F238E27FC236}">
                <a16:creationId xmlns:a16="http://schemas.microsoft.com/office/drawing/2014/main" id="{77320142-E4B9-DE46-56BE-9FE20E112B3B}"/>
              </a:ext>
            </a:extLst>
          </p:cNvPr>
          <p:cNvSpPr>
            <a:spLocks noGrp="1"/>
          </p:cNvSpPr>
          <p:nvPr>
            <p:ph type="title" idx="4294967295"/>
          </p:nvPr>
        </p:nvSpPr>
        <p:spPr>
          <a:xfrm>
            <a:off x="609600" y="-1143000"/>
            <a:ext cx="10972800" cy="1143000"/>
          </a:xfrm>
        </p:spPr>
        <p:txBody>
          <a:bodyPr vert="horz" lIns="91440" tIns="45720" rIns="91440" bIns="45720" rtlCol="0" anchor="b">
            <a:normAutofit/>
          </a:bodyPr>
          <a:lstStyle/>
          <a:p>
            <a:r>
              <a:rPr lang="en-US" dirty="0"/>
              <a:t>Ammonia Storage and Electrolysis continued</a:t>
            </a:r>
          </a:p>
        </p:txBody>
      </p:sp>
      <p:sp>
        <p:nvSpPr>
          <p:cNvPr id="5" name="Rectangle 2">
            <a:extLst>
              <a:ext uri="{FF2B5EF4-FFF2-40B4-BE49-F238E27FC236}">
                <a16:creationId xmlns:a16="http://schemas.microsoft.com/office/drawing/2014/main" id="{B4D38EB0-736F-C04F-9CBE-662DF589604E}"/>
              </a:ext>
            </a:extLst>
          </p:cNvPr>
          <p:cNvSpPr txBox="1">
            <a:spLocks noChangeArrowheads="1"/>
          </p:cNvSpPr>
          <p:nvPr/>
        </p:nvSpPr>
        <p:spPr>
          <a:xfrm>
            <a:off x="1524000" y="0"/>
            <a:ext cx="9144000" cy="533400"/>
          </a:xfrm>
          <a:prstGeom prst="rect">
            <a:avLst/>
          </a:prstGeom>
          <a:solidFill>
            <a:srgbClr val="18453B"/>
          </a:solidFill>
          <a:ln/>
        </p:spPr>
        <p:txBody>
          <a:bodyPr vert="horz" lIns="91440" tIns="45720" rIns="91440" bIns="45720" rtlCol="0" anchor="ctr">
            <a:noAutofit/>
          </a:bodyPr>
          <a:lstStyle/>
          <a:p>
            <a:pPr algn="ctr" defTabSz="914400">
              <a:spcBef>
                <a:spcPct val="0"/>
              </a:spcBef>
              <a:defRPr/>
            </a:pPr>
            <a:r>
              <a:rPr lang="en-US" sz="3200" b="1" dirty="0">
                <a:solidFill>
                  <a:prstClr val="white"/>
                </a:solidFill>
                <a:latin typeface="Helvetica" pitchFamily="34" charset="0"/>
              </a:rPr>
              <a:t>Ammonia Storage and Electrolysis</a:t>
            </a:r>
            <a:endParaRPr lang="en-US" sz="4400" b="1" dirty="0">
              <a:solidFill>
                <a:prstClr val="white"/>
              </a:solidFill>
              <a:latin typeface="Helvetica" pitchFamily="34" charset="0"/>
            </a:endParaRPr>
          </a:p>
        </p:txBody>
      </p:sp>
      <p:sp>
        <p:nvSpPr>
          <p:cNvPr id="11" name="TextBox 10">
            <a:extLst>
              <a:ext uri="{FF2B5EF4-FFF2-40B4-BE49-F238E27FC236}">
                <a16:creationId xmlns:a16="http://schemas.microsoft.com/office/drawing/2014/main" id="{99E52200-AB7C-0840-962D-23E3BFC10E3F}"/>
              </a:ext>
            </a:extLst>
          </p:cNvPr>
          <p:cNvSpPr txBox="1"/>
          <p:nvPr/>
        </p:nvSpPr>
        <p:spPr>
          <a:xfrm>
            <a:off x="1600201" y="762000"/>
            <a:ext cx="4495800" cy="1077218"/>
          </a:xfrm>
          <a:prstGeom prst="rect">
            <a:avLst/>
          </a:prstGeom>
          <a:noFill/>
        </p:spPr>
        <p:txBody>
          <a:bodyPr wrap="square">
            <a:spAutoFit/>
          </a:bodyPr>
          <a:lstStyle/>
          <a:p>
            <a:pPr algn="ctr" defTabSz="914400"/>
            <a:r>
              <a:rPr lang="en-US" sz="1600" dirty="0">
                <a:solidFill>
                  <a:srgbClr val="0000FF"/>
                </a:solidFill>
                <a:latin typeface="Arial" panose="020B0604020202020204" pitchFamily="34" charset="0"/>
                <a:cs typeface="Arial" panose="020B0604020202020204" pitchFamily="34" charset="0"/>
              </a:rPr>
              <a:t>Hamann and Smith (Chemistry) discovered way to store liquid ammonia at room temperature and ambient pressure which can be electrolyzed to produce hydrogen on demand</a:t>
            </a:r>
          </a:p>
        </p:txBody>
      </p:sp>
      <p:sp>
        <p:nvSpPr>
          <p:cNvPr id="15" name="TextBox 14">
            <a:extLst>
              <a:ext uri="{FF2B5EF4-FFF2-40B4-BE49-F238E27FC236}">
                <a16:creationId xmlns:a16="http://schemas.microsoft.com/office/drawing/2014/main" id="{A4F85033-B0BE-2D75-3C26-11CFAEE71403}"/>
              </a:ext>
            </a:extLst>
          </p:cNvPr>
          <p:cNvSpPr txBox="1"/>
          <p:nvPr/>
        </p:nvSpPr>
        <p:spPr>
          <a:xfrm>
            <a:off x="6096000" y="762001"/>
            <a:ext cx="4495800" cy="830997"/>
          </a:xfrm>
          <a:prstGeom prst="rect">
            <a:avLst/>
          </a:prstGeom>
          <a:noFill/>
        </p:spPr>
        <p:txBody>
          <a:bodyPr wrap="square" rtlCol="0">
            <a:spAutoFit/>
          </a:bodyPr>
          <a:lstStyle/>
          <a:p>
            <a:pPr algn="ctr" defTabSz="914400"/>
            <a:r>
              <a:rPr lang="en-US" sz="1600" dirty="0">
                <a:solidFill>
                  <a:srgbClr val="0000FF"/>
                </a:solidFill>
                <a:latin typeface="Arial" panose="020B0604020202020204" pitchFamily="34" charset="0"/>
                <a:cs typeface="Arial" panose="020B0604020202020204" pitchFamily="34" charset="0"/>
              </a:rPr>
              <a:t>Hamann and Smith Groups (Chemistry) reported first molecular electrocatalyst for ammonia oxidation</a:t>
            </a:r>
          </a:p>
        </p:txBody>
      </p:sp>
      <p:pic>
        <p:nvPicPr>
          <p:cNvPr id="3" name="Picture 2">
            <a:extLst>
              <a:ext uri="{FF2B5EF4-FFF2-40B4-BE49-F238E27FC236}">
                <a16:creationId xmlns:a16="http://schemas.microsoft.com/office/drawing/2014/main" id="{4DE13494-2D15-13E0-812B-26940FC7D0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2839" y="1939706"/>
            <a:ext cx="2352463" cy="2338392"/>
          </a:xfrm>
          <a:prstGeom prst="rect">
            <a:avLst/>
          </a:prstGeom>
        </p:spPr>
      </p:pic>
      <p:pic>
        <p:nvPicPr>
          <p:cNvPr id="13" name="Picture 12">
            <a:extLst>
              <a:ext uri="{FF2B5EF4-FFF2-40B4-BE49-F238E27FC236}">
                <a16:creationId xmlns:a16="http://schemas.microsoft.com/office/drawing/2014/main" id="{27FD55B7-C7DE-FD3D-94F9-0B66C61C2E4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99535" y="4257778"/>
            <a:ext cx="2918354" cy="2239854"/>
          </a:xfrm>
          <a:prstGeom prst="rect">
            <a:avLst/>
          </a:prstGeom>
        </p:spPr>
      </p:pic>
      <p:sp>
        <p:nvSpPr>
          <p:cNvPr id="14" name="Rectangle 13">
            <a:extLst>
              <a:ext uri="{FF2B5EF4-FFF2-40B4-BE49-F238E27FC236}">
                <a16:creationId xmlns:a16="http://schemas.microsoft.com/office/drawing/2014/main" id="{ECC8098A-1D4F-F47D-B1CE-2D21F3E6EE61}"/>
              </a:ext>
              <a:ext uri="{C183D7F6-B498-43B3-948B-1728B52AA6E4}">
                <adec:decorative xmlns:adec="http://schemas.microsoft.com/office/drawing/2017/decorative" val="1"/>
              </a:ext>
            </a:extLst>
          </p:cNvPr>
          <p:cNvSpPr/>
          <p:nvPr/>
        </p:nvSpPr>
        <p:spPr>
          <a:xfrm>
            <a:off x="5713978" y="2362200"/>
            <a:ext cx="606676"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pic>
        <p:nvPicPr>
          <p:cNvPr id="9" name="Picture 8">
            <a:extLst>
              <a:ext uri="{FF2B5EF4-FFF2-40B4-BE49-F238E27FC236}">
                <a16:creationId xmlns:a16="http://schemas.microsoft.com/office/drawing/2014/main" id="{1F64BF0A-D7B4-9E9C-8BD4-05759D7880E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6410" y="3277523"/>
            <a:ext cx="3921246" cy="3002491"/>
          </a:xfrm>
          <a:prstGeom prst="rect">
            <a:avLst/>
          </a:prstGeom>
        </p:spPr>
      </p:pic>
      <p:pic>
        <p:nvPicPr>
          <p:cNvPr id="10" name="Picture 9">
            <a:extLst>
              <a:ext uri="{FF2B5EF4-FFF2-40B4-BE49-F238E27FC236}">
                <a16:creationId xmlns:a16="http://schemas.microsoft.com/office/drawing/2014/main" id="{587DE94E-485F-8DB5-91C4-E4B7F5B958DE}"/>
              </a:ext>
              <a:ext uri="{C183D7F6-B498-43B3-948B-1728B52AA6E4}">
                <adec:decorative xmlns:adec="http://schemas.microsoft.com/office/drawing/2017/decorative" val="1"/>
              </a:ext>
            </a:extLst>
          </p:cNvPr>
          <p:cNvPicPr>
            <a:picLocks noChangeAspect="1"/>
          </p:cNvPicPr>
          <p:nvPr/>
        </p:nvPicPr>
        <p:blipFill rotWithShape="1">
          <a:blip r:embed="rId6"/>
          <a:srcRect b="1002"/>
          <a:stretch/>
        </p:blipFill>
        <p:spPr>
          <a:xfrm>
            <a:off x="7210828" y="1532678"/>
            <a:ext cx="1986465" cy="1896323"/>
          </a:xfrm>
          <a:prstGeom prst="rect">
            <a:avLst/>
          </a:prstGeom>
        </p:spPr>
      </p:pic>
      <p:sp>
        <p:nvSpPr>
          <p:cNvPr id="12" name="Rectangle 11">
            <a:extLst>
              <a:ext uri="{FF2B5EF4-FFF2-40B4-BE49-F238E27FC236}">
                <a16:creationId xmlns:a16="http://schemas.microsoft.com/office/drawing/2014/main" id="{211EA848-B7D9-1F11-B3DC-63FE04007992}"/>
              </a:ext>
              <a:ext uri="{C183D7F6-B498-43B3-948B-1728B52AA6E4}">
                <adec:decorative xmlns:adec="http://schemas.microsoft.com/office/drawing/2017/decorative" val="1"/>
              </a:ext>
            </a:extLst>
          </p:cNvPr>
          <p:cNvSpPr/>
          <p:nvPr/>
        </p:nvSpPr>
        <p:spPr>
          <a:xfrm>
            <a:off x="5257800" y="6550224"/>
            <a:ext cx="5638466" cy="307777"/>
          </a:xfrm>
          <a:prstGeom prst="rect">
            <a:avLst/>
          </a:prstGeom>
        </p:spPr>
        <p:txBody>
          <a:bodyPr wrap="square">
            <a:spAutoFit/>
          </a:bodyPr>
          <a:lstStyle/>
          <a:p>
            <a:pPr defTabSz="914400"/>
            <a:r>
              <a:rPr lang="en-US" sz="1400" i="1" dirty="0">
                <a:solidFill>
                  <a:srgbClr val="000000"/>
                </a:solidFill>
                <a:latin typeface="Times" panose="02020603050405020304" pitchFamily="18" charset="0"/>
                <a:ea typeface="Times" panose="02020603050405020304" pitchFamily="18" charset="0"/>
              </a:rPr>
              <a:t>Proceedings of the National Academy of Science </a:t>
            </a:r>
            <a:r>
              <a:rPr lang="en-US" sz="1400" b="1" dirty="0">
                <a:solidFill>
                  <a:srgbClr val="000000"/>
                </a:solidFill>
                <a:latin typeface="Times" panose="02020603050405020304" pitchFamily="18" charset="0"/>
                <a:ea typeface="Times" panose="02020603050405020304" pitchFamily="18" charset="0"/>
              </a:rPr>
              <a:t>2019</a:t>
            </a:r>
            <a:r>
              <a:rPr lang="en-US" sz="1400" dirty="0">
                <a:solidFill>
                  <a:srgbClr val="000000"/>
                </a:solidFill>
                <a:latin typeface="Times" panose="02020603050405020304" pitchFamily="18" charset="0"/>
                <a:ea typeface="Times" panose="02020603050405020304" pitchFamily="18" charset="0"/>
              </a:rPr>
              <a:t>,</a:t>
            </a:r>
            <a:r>
              <a:rPr lang="en-US" sz="1400" i="1" dirty="0">
                <a:solidFill>
                  <a:srgbClr val="000000"/>
                </a:solidFill>
                <a:latin typeface="Times" panose="02020603050405020304" pitchFamily="18" charset="0"/>
                <a:ea typeface="Times" panose="02020603050405020304" pitchFamily="18" charset="0"/>
              </a:rPr>
              <a:t> </a:t>
            </a:r>
            <a:r>
              <a:rPr lang="en-US" sz="1400" dirty="0">
                <a:solidFill>
                  <a:srgbClr val="000000"/>
                </a:solidFill>
                <a:latin typeface="Times" panose="02020603050405020304" pitchFamily="18" charset="0"/>
                <a:ea typeface="Times" panose="02020603050405020304" pitchFamily="18" charset="0"/>
              </a:rPr>
              <a:t>116 (8) 2849–2853</a:t>
            </a:r>
            <a:endParaRPr lang="en-US" sz="1400" dirty="0">
              <a:solidFill>
                <a:prstClr val="black"/>
              </a:solidFill>
              <a:latin typeface="Times" panose="02020603050405020304" pitchFamily="18" charset="0"/>
              <a:ea typeface="Tahoma" panose="020B0604030504040204" pitchFamily="34" charset="0"/>
              <a:cs typeface="Times" panose="02020603050405020304" pitchFamily="18" charset="0"/>
            </a:endParaRPr>
          </a:p>
        </p:txBody>
      </p:sp>
      <p:sp>
        <p:nvSpPr>
          <p:cNvPr id="17" name="TextBox 16">
            <a:extLst>
              <a:ext uri="{FF2B5EF4-FFF2-40B4-BE49-F238E27FC236}">
                <a16:creationId xmlns:a16="http://schemas.microsoft.com/office/drawing/2014/main" id="{8C39C822-20F1-B2CE-6224-6A45353B2398}"/>
              </a:ext>
              <a:ext uri="{C183D7F6-B498-43B3-948B-1728B52AA6E4}">
                <adec:decorative xmlns:adec="http://schemas.microsoft.com/office/drawing/2017/decorative" val="1"/>
              </a:ext>
            </a:extLst>
          </p:cNvPr>
          <p:cNvSpPr txBox="1"/>
          <p:nvPr/>
        </p:nvSpPr>
        <p:spPr>
          <a:xfrm>
            <a:off x="2438400" y="6548770"/>
            <a:ext cx="1752600" cy="307777"/>
          </a:xfrm>
          <a:prstGeom prst="rect">
            <a:avLst/>
          </a:prstGeom>
          <a:noFill/>
        </p:spPr>
        <p:txBody>
          <a:bodyPr wrap="square">
            <a:spAutoFit/>
          </a:bodyPr>
          <a:lstStyle/>
          <a:p>
            <a:pPr defTabSz="914400"/>
            <a:r>
              <a:rPr lang="en-US" sz="1400" i="1" dirty="0">
                <a:solidFill>
                  <a:srgbClr val="343434"/>
                </a:solidFill>
                <a:latin typeface="Times" panose="02020603050405020304" pitchFamily="18" charset="0"/>
                <a:ea typeface="Times New Roman" panose="02020603050405020304" pitchFamily="18" charset="0"/>
              </a:rPr>
              <a:t>Joule</a:t>
            </a:r>
            <a:r>
              <a:rPr lang="en-US" sz="1400" dirty="0">
                <a:solidFill>
                  <a:srgbClr val="343434"/>
                </a:solidFill>
                <a:latin typeface="Times" panose="02020603050405020304" pitchFamily="18" charset="0"/>
                <a:ea typeface="Times New Roman" panose="02020603050405020304" pitchFamily="18" charset="0"/>
              </a:rPr>
              <a:t> </a:t>
            </a:r>
            <a:r>
              <a:rPr lang="en-US" sz="1400" b="1" dirty="0">
                <a:solidFill>
                  <a:srgbClr val="343434"/>
                </a:solidFill>
                <a:latin typeface="Times" panose="02020603050405020304" pitchFamily="18" charset="0"/>
                <a:ea typeface="Times New Roman" panose="02020603050405020304" pitchFamily="18" charset="0"/>
              </a:rPr>
              <a:t>2022</a:t>
            </a:r>
            <a:r>
              <a:rPr lang="en-US" sz="1400" dirty="0">
                <a:solidFill>
                  <a:srgbClr val="343434"/>
                </a:solidFill>
                <a:latin typeface="Times" panose="02020603050405020304" pitchFamily="18" charset="0"/>
                <a:ea typeface="Times New Roman" panose="02020603050405020304" pitchFamily="18" charset="0"/>
              </a:rPr>
              <a:t>, 6, 1 – 10 </a:t>
            </a:r>
            <a:endParaRPr lang="en-US" sz="1400" dirty="0">
              <a:solidFill>
                <a:prstClr val="black"/>
              </a:solidFill>
              <a:latin typeface="Calibri"/>
            </a:endParaRPr>
          </a:p>
        </p:txBody>
      </p:sp>
    </p:spTree>
    <p:extLst>
      <p:ext uri="{BB962C8B-B14F-4D97-AF65-F5344CB8AC3E}">
        <p14:creationId xmlns:p14="http://schemas.microsoft.com/office/powerpoint/2010/main" val="2881743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F29C17-76C8-A10D-896B-511C25387E48}"/>
              </a:ext>
            </a:extLst>
          </p:cNvPr>
          <p:cNvSpPr>
            <a:spLocks noGrp="1"/>
          </p:cNvSpPr>
          <p:nvPr>
            <p:ph type="title" idx="4294967295"/>
          </p:nvPr>
        </p:nvSpPr>
        <p:spPr>
          <a:xfrm>
            <a:off x="609600" y="-1143000"/>
            <a:ext cx="10972800" cy="1143000"/>
          </a:xfrm>
        </p:spPr>
        <p:txBody>
          <a:bodyPr vert="horz" lIns="91440" tIns="45720" rIns="91440" bIns="45720" rtlCol="0" anchor="b">
            <a:normAutofit fontScale="90000"/>
          </a:bodyPr>
          <a:lstStyle/>
          <a:p>
            <a:r>
              <a:rPr lang="en-US" dirty="0"/>
              <a:t>Biological Nitrogen Dioxide Reduction to Ammonium</a:t>
            </a:r>
          </a:p>
        </p:txBody>
      </p:sp>
      <p:pic>
        <p:nvPicPr>
          <p:cNvPr id="2" name="Picture 1">
            <a:extLst>
              <a:ext uri="{FF2B5EF4-FFF2-40B4-BE49-F238E27FC236}">
                <a16:creationId xmlns:a16="http://schemas.microsoft.com/office/drawing/2014/main" id="{32A18A17-6B56-4F87-AD7A-8270752F4D0E}"/>
              </a:ext>
              <a:ext uri="{C183D7F6-B498-43B3-948B-1728B52AA6E4}">
                <adec:decorative xmlns:adec="http://schemas.microsoft.com/office/drawing/2017/decorative" val="1"/>
              </a:ext>
            </a:extLst>
          </p:cNvPr>
          <p:cNvPicPr>
            <a:picLocks noChangeAspect="1"/>
          </p:cNvPicPr>
          <p:nvPr/>
        </p:nvPicPr>
        <p:blipFill>
          <a:blip r:embed="rId2" cstate="print"/>
          <a:stretch>
            <a:fillRect/>
          </a:stretch>
        </p:blipFill>
        <p:spPr>
          <a:xfrm>
            <a:off x="1527048" y="1"/>
            <a:ext cx="9140953" cy="669503"/>
          </a:xfrm>
          <a:prstGeom prst="rect">
            <a:avLst/>
          </a:prstGeom>
        </p:spPr>
      </p:pic>
      <p:sp>
        <p:nvSpPr>
          <p:cNvPr id="3" name="Rectangle 2">
            <a:extLst>
              <a:ext uri="{FF2B5EF4-FFF2-40B4-BE49-F238E27FC236}">
                <a16:creationId xmlns:a16="http://schemas.microsoft.com/office/drawing/2014/main" id="{5674C1CC-5033-4849-AEF3-63586C85E6A6}"/>
              </a:ext>
            </a:extLst>
          </p:cNvPr>
          <p:cNvSpPr txBox="1">
            <a:spLocks noChangeArrowheads="1"/>
          </p:cNvSpPr>
          <p:nvPr/>
        </p:nvSpPr>
        <p:spPr>
          <a:xfrm>
            <a:off x="1524000" y="0"/>
            <a:ext cx="9144000" cy="533400"/>
          </a:xfrm>
          <a:prstGeom prst="rect">
            <a:avLst/>
          </a:prstGeom>
          <a:solidFill>
            <a:srgbClr val="18453B"/>
          </a:solidFill>
          <a:ln/>
        </p:spPr>
        <p:txBody>
          <a:bodyPr vert="horz" lIns="91440" tIns="45720" rIns="91440" bIns="45720" rtlCol="0" anchor="ctr">
            <a:noAutofit/>
          </a:bodyPr>
          <a:lstStyle/>
          <a:p>
            <a:pPr algn="ctr" defTabSz="914400">
              <a:spcBef>
                <a:spcPct val="0"/>
              </a:spcBef>
              <a:defRPr/>
            </a:pPr>
            <a:r>
              <a:rPr lang="en-US" sz="3200" b="1" dirty="0">
                <a:solidFill>
                  <a:prstClr val="white"/>
                </a:solidFill>
                <a:latin typeface="Helvetica" pitchFamily="34" charset="0"/>
              </a:rPr>
              <a:t>Biological NO</a:t>
            </a:r>
            <a:r>
              <a:rPr lang="en-US" sz="3200" b="1" baseline="-25000" dirty="0">
                <a:solidFill>
                  <a:prstClr val="white"/>
                </a:solidFill>
                <a:latin typeface="Helvetica" pitchFamily="34" charset="0"/>
              </a:rPr>
              <a:t>2</a:t>
            </a:r>
            <a:r>
              <a:rPr lang="en-US" sz="3200" b="1" baseline="30000" dirty="0">
                <a:solidFill>
                  <a:prstClr val="white"/>
                </a:solidFill>
                <a:latin typeface="Helvetica" pitchFamily="34" charset="0"/>
              </a:rPr>
              <a:t>-</a:t>
            </a:r>
            <a:r>
              <a:rPr lang="en-US" sz="3200" b="1" dirty="0">
                <a:solidFill>
                  <a:prstClr val="white"/>
                </a:solidFill>
                <a:latin typeface="Helvetica" pitchFamily="34" charset="0"/>
              </a:rPr>
              <a:t> Reduction to NH</a:t>
            </a:r>
            <a:r>
              <a:rPr lang="en-US" sz="3200" b="1" baseline="-25000" dirty="0">
                <a:solidFill>
                  <a:prstClr val="white"/>
                </a:solidFill>
                <a:latin typeface="Helvetica" pitchFamily="34" charset="0"/>
              </a:rPr>
              <a:t>4</a:t>
            </a:r>
            <a:r>
              <a:rPr lang="en-US" sz="3200" b="1" baseline="30000" dirty="0">
                <a:solidFill>
                  <a:prstClr val="white"/>
                </a:solidFill>
                <a:latin typeface="Helvetica" pitchFamily="34" charset="0"/>
              </a:rPr>
              <a:t>+</a:t>
            </a:r>
            <a:endParaRPr lang="en-US" sz="4400" b="1" baseline="30000" dirty="0">
              <a:solidFill>
                <a:prstClr val="white"/>
              </a:solidFill>
              <a:latin typeface="Helvetica" pitchFamily="34" charset="0"/>
            </a:endParaRPr>
          </a:p>
        </p:txBody>
      </p:sp>
      <p:pic>
        <p:nvPicPr>
          <p:cNvPr id="12" name="Picture 11">
            <a:extLst>
              <a:ext uri="{FF2B5EF4-FFF2-40B4-BE49-F238E27FC236}">
                <a16:creationId xmlns:a16="http://schemas.microsoft.com/office/drawing/2014/main" id="{EC0D70AB-BBC8-4B86-9FB9-7C70DFEA640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24000" y="1447800"/>
            <a:ext cx="9144000" cy="4678218"/>
          </a:xfrm>
          <a:prstGeom prst="rect">
            <a:avLst/>
          </a:prstGeom>
        </p:spPr>
      </p:pic>
      <p:sp>
        <p:nvSpPr>
          <p:cNvPr id="13" name="Google Shape;70;p14">
            <a:extLst>
              <a:ext uri="{FF2B5EF4-FFF2-40B4-BE49-F238E27FC236}">
                <a16:creationId xmlns:a16="http://schemas.microsoft.com/office/drawing/2014/main" id="{297C30E4-FAB2-421A-BEAC-E3D035C211C4}"/>
              </a:ext>
              <a:ext uri="{C183D7F6-B498-43B3-948B-1728B52AA6E4}">
                <adec:decorative xmlns:adec="http://schemas.microsoft.com/office/drawing/2017/decorative" val="1"/>
              </a:ext>
            </a:extLst>
          </p:cNvPr>
          <p:cNvSpPr txBox="1">
            <a:spLocks/>
          </p:cNvSpPr>
          <p:nvPr/>
        </p:nvSpPr>
        <p:spPr>
          <a:xfrm>
            <a:off x="3048000" y="6126018"/>
            <a:ext cx="5987816" cy="7074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None/>
            </a:pPr>
            <a:r>
              <a:rPr lang="pt-BR" b="1" dirty="0">
                <a:solidFill>
                  <a:srgbClr val="4F81BD"/>
                </a:solidFill>
                <a:latin typeface="Merriweather"/>
                <a:ea typeface="Merriweather"/>
                <a:cs typeface="Merriweather"/>
                <a:sym typeface="Merriweather"/>
              </a:rPr>
              <a:t>NO</a:t>
            </a:r>
            <a:r>
              <a:rPr lang="pt-BR" b="1" baseline="-25000" dirty="0">
                <a:solidFill>
                  <a:srgbClr val="4F81BD"/>
                </a:solidFill>
                <a:latin typeface="Merriweather"/>
                <a:ea typeface="Merriweather"/>
                <a:cs typeface="Merriweather"/>
                <a:sym typeface="Merriweather"/>
              </a:rPr>
              <a:t>2</a:t>
            </a:r>
            <a:r>
              <a:rPr lang="pt-BR" b="1" baseline="30000" dirty="0">
                <a:solidFill>
                  <a:srgbClr val="4F81BD"/>
                </a:solidFill>
                <a:latin typeface="Merriweather"/>
                <a:ea typeface="Merriweather"/>
                <a:cs typeface="Merriweather"/>
                <a:sym typeface="Merriweather"/>
              </a:rPr>
              <a:t>-</a:t>
            </a:r>
            <a:r>
              <a:rPr lang="pt-BR" b="1" dirty="0">
                <a:solidFill>
                  <a:srgbClr val="4BACC6"/>
                </a:solidFill>
                <a:latin typeface="Merriweather"/>
                <a:ea typeface="Merriweather"/>
                <a:cs typeface="Merriweather"/>
                <a:sym typeface="Merriweather"/>
              </a:rPr>
              <a:t> </a:t>
            </a:r>
            <a:r>
              <a:rPr lang="pt-BR" b="1" dirty="0">
                <a:solidFill>
                  <a:srgbClr val="000000"/>
                </a:solidFill>
                <a:latin typeface="Merriweather"/>
                <a:ea typeface="Merriweather"/>
                <a:cs typeface="Merriweather"/>
                <a:sym typeface="Merriweather"/>
              </a:rPr>
              <a:t>+ 8H</a:t>
            </a:r>
            <a:r>
              <a:rPr lang="pt-BR" b="1" baseline="30000" dirty="0">
                <a:solidFill>
                  <a:srgbClr val="000000"/>
                </a:solidFill>
                <a:latin typeface="Merriweather"/>
                <a:ea typeface="Merriweather"/>
                <a:cs typeface="Merriweather"/>
                <a:sym typeface="Merriweather"/>
              </a:rPr>
              <a:t>+</a:t>
            </a:r>
            <a:r>
              <a:rPr lang="pt-BR" b="1" dirty="0">
                <a:solidFill>
                  <a:srgbClr val="000000"/>
                </a:solidFill>
                <a:latin typeface="Merriweather"/>
                <a:ea typeface="Merriweather"/>
                <a:cs typeface="Merriweather"/>
                <a:sym typeface="Merriweather"/>
              </a:rPr>
              <a:t> + 6e</a:t>
            </a:r>
            <a:r>
              <a:rPr lang="pt-BR" b="1" baseline="30000" dirty="0">
                <a:solidFill>
                  <a:srgbClr val="000000"/>
                </a:solidFill>
                <a:latin typeface="Merriweather"/>
                <a:ea typeface="Merriweather"/>
                <a:cs typeface="Merriweather"/>
                <a:sym typeface="Merriweather"/>
              </a:rPr>
              <a:t>-</a:t>
            </a:r>
            <a:r>
              <a:rPr lang="pt-BR" b="1" dirty="0">
                <a:solidFill>
                  <a:srgbClr val="000000"/>
                </a:solidFill>
                <a:latin typeface="Merriweather"/>
                <a:ea typeface="Merriweather"/>
                <a:cs typeface="Merriweather"/>
                <a:sym typeface="Merriweather"/>
              </a:rPr>
              <a:t> → </a:t>
            </a:r>
            <a:r>
              <a:rPr lang="pt-BR" b="1" dirty="0">
                <a:solidFill>
                  <a:srgbClr val="4F81BD"/>
                </a:solidFill>
                <a:latin typeface="Merriweather"/>
                <a:ea typeface="Merriweather"/>
                <a:cs typeface="Merriweather"/>
                <a:sym typeface="Merriweather"/>
              </a:rPr>
              <a:t>NH</a:t>
            </a:r>
            <a:r>
              <a:rPr lang="pt-BR" b="1" baseline="-25000" dirty="0">
                <a:solidFill>
                  <a:srgbClr val="4F81BD"/>
                </a:solidFill>
                <a:latin typeface="Merriweather"/>
                <a:ea typeface="Merriweather"/>
                <a:cs typeface="Merriweather"/>
                <a:sym typeface="Merriweather"/>
              </a:rPr>
              <a:t>4</a:t>
            </a:r>
            <a:r>
              <a:rPr lang="pt-BR" b="1" baseline="30000" dirty="0">
                <a:solidFill>
                  <a:srgbClr val="4F81BD"/>
                </a:solidFill>
                <a:latin typeface="Merriweather"/>
                <a:ea typeface="Merriweather"/>
                <a:cs typeface="Merriweather"/>
                <a:sym typeface="Merriweather"/>
              </a:rPr>
              <a:t>+</a:t>
            </a:r>
            <a:r>
              <a:rPr lang="pt-BR" b="1" dirty="0">
                <a:solidFill>
                  <a:srgbClr val="4F81BD"/>
                </a:solidFill>
                <a:latin typeface="Merriweather"/>
                <a:ea typeface="Merriweather"/>
                <a:cs typeface="Merriweather"/>
                <a:sym typeface="Merriweather"/>
              </a:rPr>
              <a:t> </a:t>
            </a:r>
            <a:r>
              <a:rPr lang="pt-BR" b="1" dirty="0">
                <a:solidFill>
                  <a:srgbClr val="000000"/>
                </a:solidFill>
                <a:latin typeface="Merriweather"/>
                <a:ea typeface="Merriweather"/>
                <a:cs typeface="Merriweather"/>
                <a:sym typeface="Merriweather"/>
              </a:rPr>
              <a:t>+ 2H</a:t>
            </a:r>
            <a:r>
              <a:rPr lang="pt-BR" b="1" baseline="-25000" dirty="0">
                <a:solidFill>
                  <a:srgbClr val="000000"/>
                </a:solidFill>
                <a:latin typeface="Merriweather"/>
                <a:ea typeface="Merriweather"/>
                <a:cs typeface="Merriweather"/>
                <a:sym typeface="Merriweather"/>
              </a:rPr>
              <a:t>2</a:t>
            </a:r>
            <a:r>
              <a:rPr lang="pt-BR" b="1" dirty="0">
                <a:solidFill>
                  <a:srgbClr val="000000"/>
                </a:solidFill>
                <a:latin typeface="Merriweather"/>
                <a:ea typeface="Merriweather"/>
                <a:cs typeface="Merriweather"/>
                <a:sym typeface="Merriweather"/>
              </a:rPr>
              <a:t>O</a:t>
            </a:r>
          </a:p>
        </p:txBody>
      </p:sp>
    </p:spTree>
    <p:extLst>
      <p:ext uri="{BB962C8B-B14F-4D97-AF65-F5344CB8AC3E}">
        <p14:creationId xmlns:p14="http://schemas.microsoft.com/office/powerpoint/2010/main" val="3395136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317B2F5-2A77-BA50-2D6E-B1565B60926F}"/>
              </a:ext>
            </a:extLst>
          </p:cNvPr>
          <p:cNvSpPr>
            <a:spLocks noGrp="1"/>
          </p:cNvSpPr>
          <p:nvPr>
            <p:ph type="title" idx="4294967295"/>
          </p:nvPr>
        </p:nvSpPr>
        <p:spPr>
          <a:xfrm>
            <a:off x="609600" y="-1143000"/>
            <a:ext cx="10972800" cy="1143000"/>
          </a:xfrm>
        </p:spPr>
        <p:txBody>
          <a:bodyPr vert="horz" lIns="91440" tIns="45720" rIns="91440" bIns="45720" rtlCol="0" anchor="b">
            <a:normAutofit fontScale="90000"/>
          </a:bodyPr>
          <a:lstStyle/>
          <a:p>
            <a:r>
              <a:rPr lang="en-US" dirty="0"/>
              <a:t>Biological Nitrogen Dioxide Reduction to Ammonium Continued</a:t>
            </a:r>
          </a:p>
        </p:txBody>
      </p:sp>
      <p:pic>
        <p:nvPicPr>
          <p:cNvPr id="2" name="Picture 1">
            <a:extLst>
              <a:ext uri="{FF2B5EF4-FFF2-40B4-BE49-F238E27FC236}">
                <a16:creationId xmlns:a16="http://schemas.microsoft.com/office/drawing/2014/main" id="{47C99543-3ABC-4006-A153-2A30D8EBC64C}"/>
              </a:ext>
              <a:ext uri="{C183D7F6-B498-43B3-948B-1728B52AA6E4}">
                <adec:decorative xmlns:adec="http://schemas.microsoft.com/office/drawing/2017/decorative" val="1"/>
              </a:ext>
            </a:extLst>
          </p:cNvPr>
          <p:cNvPicPr>
            <a:picLocks noChangeAspect="1"/>
          </p:cNvPicPr>
          <p:nvPr/>
        </p:nvPicPr>
        <p:blipFill>
          <a:blip r:embed="rId2" cstate="print"/>
          <a:stretch>
            <a:fillRect/>
          </a:stretch>
        </p:blipFill>
        <p:spPr>
          <a:xfrm>
            <a:off x="1527048" y="1"/>
            <a:ext cx="9140953" cy="669503"/>
          </a:xfrm>
          <a:prstGeom prst="rect">
            <a:avLst/>
          </a:prstGeom>
        </p:spPr>
      </p:pic>
      <p:sp>
        <p:nvSpPr>
          <p:cNvPr id="3" name="Rectangle 2">
            <a:extLst>
              <a:ext uri="{FF2B5EF4-FFF2-40B4-BE49-F238E27FC236}">
                <a16:creationId xmlns:a16="http://schemas.microsoft.com/office/drawing/2014/main" id="{BE811F87-DECE-4369-8008-37F5ED57201D}"/>
              </a:ext>
            </a:extLst>
          </p:cNvPr>
          <p:cNvSpPr txBox="1">
            <a:spLocks noChangeArrowheads="1"/>
          </p:cNvSpPr>
          <p:nvPr/>
        </p:nvSpPr>
        <p:spPr>
          <a:xfrm>
            <a:off x="1524000" y="0"/>
            <a:ext cx="9144000" cy="533400"/>
          </a:xfrm>
          <a:prstGeom prst="rect">
            <a:avLst/>
          </a:prstGeom>
          <a:solidFill>
            <a:srgbClr val="18453B"/>
          </a:solidFill>
          <a:ln/>
        </p:spPr>
        <p:txBody>
          <a:bodyPr vert="horz" lIns="91440" tIns="45720" rIns="91440" bIns="45720" rtlCol="0" anchor="ctr">
            <a:noAutofit/>
          </a:bodyPr>
          <a:lstStyle/>
          <a:p>
            <a:pPr algn="ctr" defTabSz="914400">
              <a:spcBef>
                <a:spcPct val="0"/>
              </a:spcBef>
              <a:defRPr/>
            </a:pPr>
            <a:r>
              <a:rPr lang="en-US" sz="3200" b="1" dirty="0">
                <a:solidFill>
                  <a:prstClr val="white"/>
                </a:solidFill>
                <a:latin typeface="Helvetica" pitchFamily="34" charset="0"/>
              </a:rPr>
              <a:t>Biological NO</a:t>
            </a:r>
            <a:r>
              <a:rPr lang="en-US" sz="3200" b="1" baseline="-25000" dirty="0">
                <a:solidFill>
                  <a:prstClr val="white"/>
                </a:solidFill>
                <a:latin typeface="Helvetica" pitchFamily="34" charset="0"/>
              </a:rPr>
              <a:t>2</a:t>
            </a:r>
            <a:r>
              <a:rPr lang="en-US" sz="3200" b="1" baseline="30000" dirty="0">
                <a:solidFill>
                  <a:prstClr val="white"/>
                </a:solidFill>
                <a:latin typeface="Helvetica" pitchFamily="34" charset="0"/>
              </a:rPr>
              <a:t>-</a:t>
            </a:r>
            <a:r>
              <a:rPr lang="en-US" sz="3200" b="1" dirty="0">
                <a:solidFill>
                  <a:prstClr val="white"/>
                </a:solidFill>
                <a:latin typeface="Helvetica" pitchFamily="34" charset="0"/>
              </a:rPr>
              <a:t> Reduction to NH</a:t>
            </a:r>
            <a:r>
              <a:rPr lang="en-US" sz="3200" b="1" baseline="-25000" dirty="0">
                <a:solidFill>
                  <a:prstClr val="white"/>
                </a:solidFill>
                <a:latin typeface="Helvetica" pitchFamily="34" charset="0"/>
              </a:rPr>
              <a:t>4</a:t>
            </a:r>
            <a:r>
              <a:rPr lang="en-US" sz="3200" b="1" baseline="30000" dirty="0">
                <a:solidFill>
                  <a:prstClr val="white"/>
                </a:solidFill>
                <a:latin typeface="Helvetica" pitchFamily="34" charset="0"/>
              </a:rPr>
              <a:t>+</a:t>
            </a:r>
            <a:endParaRPr lang="en-US" sz="4400" b="1" baseline="30000" dirty="0">
              <a:solidFill>
                <a:prstClr val="white"/>
              </a:solidFill>
              <a:latin typeface="Helvetica" pitchFamily="34" charset="0"/>
            </a:endParaRPr>
          </a:p>
        </p:txBody>
      </p:sp>
      <p:pic>
        <p:nvPicPr>
          <p:cNvPr id="4" name="Picture 3">
            <a:extLst>
              <a:ext uri="{FF2B5EF4-FFF2-40B4-BE49-F238E27FC236}">
                <a16:creationId xmlns:a16="http://schemas.microsoft.com/office/drawing/2014/main" id="{A0CA8FA7-AB4E-4615-9DAC-D23FAE84AF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19640" y="2099441"/>
            <a:ext cx="3772160" cy="3145786"/>
          </a:xfrm>
          <a:prstGeom prst="rect">
            <a:avLst/>
          </a:prstGeom>
        </p:spPr>
      </p:pic>
      <p:cxnSp>
        <p:nvCxnSpPr>
          <p:cNvPr id="5" name="Straight Arrow Connector 4">
            <a:extLst>
              <a:ext uri="{FF2B5EF4-FFF2-40B4-BE49-F238E27FC236}">
                <a16:creationId xmlns:a16="http://schemas.microsoft.com/office/drawing/2014/main" id="{61D71701-C1E5-46BC-81E3-5D13FC1150E3}"/>
              </a:ext>
              <a:ext uri="{C183D7F6-B498-43B3-948B-1728B52AA6E4}">
                <adec:decorative xmlns:adec="http://schemas.microsoft.com/office/drawing/2017/decorative" val="1"/>
              </a:ext>
            </a:extLst>
          </p:cNvPr>
          <p:cNvCxnSpPr>
            <a:cxnSpLocks/>
          </p:cNvCxnSpPr>
          <p:nvPr/>
        </p:nvCxnSpPr>
        <p:spPr>
          <a:xfrm>
            <a:off x="5759206" y="3242441"/>
            <a:ext cx="93034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Arrow: Circular 5">
            <a:extLst>
              <a:ext uri="{FF2B5EF4-FFF2-40B4-BE49-F238E27FC236}">
                <a16:creationId xmlns:a16="http://schemas.microsoft.com/office/drawing/2014/main" id="{E2A9EAE1-4770-400E-802C-B15C9C4A26A8}"/>
              </a:ext>
              <a:ext uri="{C183D7F6-B498-43B3-948B-1728B52AA6E4}">
                <adec:decorative xmlns:adec="http://schemas.microsoft.com/office/drawing/2017/decorative" val="1"/>
              </a:ext>
            </a:extLst>
          </p:cNvPr>
          <p:cNvSpPr/>
          <p:nvPr/>
        </p:nvSpPr>
        <p:spPr>
          <a:xfrm rot="16708898" flipV="1">
            <a:off x="6978645" y="2182441"/>
            <a:ext cx="1640688" cy="3341238"/>
          </a:xfrm>
          <a:prstGeom prst="circularArrow">
            <a:avLst>
              <a:gd name="adj1" fmla="val 2807"/>
              <a:gd name="adj2" fmla="val 1142319"/>
              <a:gd name="adj3" fmla="val 20745108"/>
              <a:gd name="adj4" fmla="val 14013190"/>
              <a:gd name="adj5" fmla="val 55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a:endParaRPr>
          </a:p>
        </p:txBody>
      </p:sp>
      <p:pic>
        <p:nvPicPr>
          <p:cNvPr id="7" name="Picture 6">
            <a:extLst>
              <a:ext uri="{FF2B5EF4-FFF2-40B4-BE49-F238E27FC236}">
                <a16:creationId xmlns:a16="http://schemas.microsoft.com/office/drawing/2014/main" id="{598BF319-1A91-4FE3-9570-FE2B8966FCA3}"/>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9479" t="20840" r="19667"/>
          <a:stretch/>
        </p:blipFill>
        <p:spPr>
          <a:xfrm>
            <a:off x="1469894" y="990601"/>
            <a:ext cx="4289312" cy="5376041"/>
          </a:xfrm>
          <a:prstGeom prst="rect">
            <a:avLst/>
          </a:prstGeom>
        </p:spPr>
      </p:pic>
      <p:sp>
        <p:nvSpPr>
          <p:cNvPr id="10" name="Google Shape;70;p14">
            <a:extLst>
              <a:ext uri="{FF2B5EF4-FFF2-40B4-BE49-F238E27FC236}">
                <a16:creationId xmlns:a16="http://schemas.microsoft.com/office/drawing/2014/main" id="{71A0EEC3-7E74-4936-BC19-13A015B73A29}"/>
              </a:ext>
              <a:ext uri="{C183D7F6-B498-43B3-948B-1728B52AA6E4}">
                <adec:decorative xmlns:adec="http://schemas.microsoft.com/office/drawing/2017/decorative" val="1"/>
              </a:ext>
            </a:extLst>
          </p:cNvPr>
          <p:cNvSpPr txBox="1">
            <a:spLocks/>
          </p:cNvSpPr>
          <p:nvPr/>
        </p:nvSpPr>
        <p:spPr>
          <a:xfrm>
            <a:off x="4038600" y="762960"/>
            <a:ext cx="5987816" cy="7074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None/>
            </a:pPr>
            <a:r>
              <a:rPr lang="pt-BR" b="1" dirty="0">
                <a:solidFill>
                  <a:srgbClr val="4F81BD"/>
                </a:solidFill>
                <a:latin typeface="Merriweather"/>
                <a:ea typeface="Merriweather"/>
                <a:cs typeface="Merriweather"/>
                <a:sym typeface="Merriweather"/>
              </a:rPr>
              <a:t>NO</a:t>
            </a:r>
            <a:r>
              <a:rPr lang="pt-BR" b="1" baseline="-25000" dirty="0">
                <a:solidFill>
                  <a:srgbClr val="4F81BD"/>
                </a:solidFill>
                <a:latin typeface="Merriweather"/>
                <a:ea typeface="Merriweather"/>
                <a:cs typeface="Merriweather"/>
                <a:sym typeface="Merriweather"/>
              </a:rPr>
              <a:t>2</a:t>
            </a:r>
            <a:r>
              <a:rPr lang="pt-BR" b="1" baseline="30000" dirty="0">
                <a:solidFill>
                  <a:srgbClr val="4F81BD"/>
                </a:solidFill>
                <a:latin typeface="Merriweather"/>
                <a:ea typeface="Merriweather"/>
                <a:cs typeface="Merriweather"/>
                <a:sym typeface="Merriweather"/>
              </a:rPr>
              <a:t>-</a:t>
            </a:r>
            <a:r>
              <a:rPr lang="pt-BR" b="1" dirty="0">
                <a:solidFill>
                  <a:srgbClr val="4BACC6"/>
                </a:solidFill>
                <a:latin typeface="Merriweather"/>
                <a:ea typeface="Merriweather"/>
                <a:cs typeface="Merriweather"/>
                <a:sym typeface="Merriweather"/>
              </a:rPr>
              <a:t> </a:t>
            </a:r>
            <a:r>
              <a:rPr lang="pt-BR" b="1" dirty="0">
                <a:solidFill>
                  <a:srgbClr val="000000"/>
                </a:solidFill>
                <a:latin typeface="Merriweather"/>
                <a:ea typeface="Merriweather"/>
                <a:cs typeface="Merriweather"/>
                <a:sym typeface="Merriweather"/>
              </a:rPr>
              <a:t>+ 8H</a:t>
            </a:r>
            <a:r>
              <a:rPr lang="pt-BR" b="1" baseline="30000" dirty="0">
                <a:solidFill>
                  <a:srgbClr val="000000"/>
                </a:solidFill>
                <a:latin typeface="Merriweather"/>
                <a:ea typeface="Merriweather"/>
                <a:cs typeface="Merriweather"/>
                <a:sym typeface="Merriweather"/>
              </a:rPr>
              <a:t>+</a:t>
            </a:r>
            <a:r>
              <a:rPr lang="pt-BR" b="1" dirty="0">
                <a:solidFill>
                  <a:srgbClr val="000000"/>
                </a:solidFill>
                <a:latin typeface="Merriweather"/>
                <a:ea typeface="Merriweather"/>
                <a:cs typeface="Merriweather"/>
                <a:sym typeface="Merriweather"/>
              </a:rPr>
              <a:t> + 6e</a:t>
            </a:r>
            <a:r>
              <a:rPr lang="pt-BR" b="1" baseline="30000" dirty="0">
                <a:solidFill>
                  <a:srgbClr val="000000"/>
                </a:solidFill>
                <a:latin typeface="Merriweather"/>
                <a:ea typeface="Merriweather"/>
                <a:cs typeface="Merriweather"/>
                <a:sym typeface="Merriweather"/>
              </a:rPr>
              <a:t>-</a:t>
            </a:r>
            <a:r>
              <a:rPr lang="pt-BR" b="1" dirty="0">
                <a:solidFill>
                  <a:srgbClr val="000000"/>
                </a:solidFill>
                <a:latin typeface="Merriweather"/>
                <a:ea typeface="Merriweather"/>
                <a:cs typeface="Merriweather"/>
                <a:sym typeface="Merriweather"/>
              </a:rPr>
              <a:t> → </a:t>
            </a:r>
            <a:r>
              <a:rPr lang="pt-BR" b="1" dirty="0">
                <a:solidFill>
                  <a:srgbClr val="4F81BD"/>
                </a:solidFill>
                <a:latin typeface="Merriweather"/>
                <a:ea typeface="Merriweather"/>
                <a:cs typeface="Merriweather"/>
                <a:sym typeface="Merriweather"/>
              </a:rPr>
              <a:t>NH</a:t>
            </a:r>
            <a:r>
              <a:rPr lang="pt-BR" b="1" baseline="-25000" dirty="0">
                <a:solidFill>
                  <a:srgbClr val="4F81BD"/>
                </a:solidFill>
                <a:latin typeface="Merriweather"/>
                <a:ea typeface="Merriweather"/>
                <a:cs typeface="Merriweather"/>
                <a:sym typeface="Merriweather"/>
              </a:rPr>
              <a:t>4</a:t>
            </a:r>
            <a:r>
              <a:rPr lang="pt-BR" b="1" baseline="30000" dirty="0">
                <a:solidFill>
                  <a:srgbClr val="4F81BD"/>
                </a:solidFill>
                <a:latin typeface="Merriweather"/>
                <a:ea typeface="Merriweather"/>
                <a:cs typeface="Merriweather"/>
                <a:sym typeface="Merriweather"/>
              </a:rPr>
              <a:t>+</a:t>
            </a:r>
            <a:r>
              <a:rPr lang="pt-BR" b="1" dirty="0">
                <a:solidFill>
                  <a:srgbClr val="4F81BD"/>
                </a:solidFill>
                <a:latin typeface="Merriweather"/>
                <a:ea typeface="Merriweather"/>
                <a:cs typeface="Merriweather"/>
                <a:sym typeface="Merriweather"/>
              </a:rPr>
              <a:t> </a:t>
            </a:r>
            <a:r>
              <a:rPr lang="pt-BR" b="1" dirty="0">
                <a:solidFill>
                  <a:srgbClr val="000000"/>
                </a:solidFill>
                <a:latin typeface="Merriweather"/>
                <a:ea typeface="Merriweather"/>
                <a:cs typeface="Merriweather"/>
                <a:sym typeface="Merriweather"/>
              </a:rPr>
              <a:t>+ 2H</a:t>
            </a:r>
            <a:r>
              <a:rPr lang="pt-BR" b="1" baseline="-25000" dirty="0">
                <a:solidFill>
                  <a:srgbClr val="000000"/>
                </a:solidFill>
                <a:latin typeface="Merriweather"/>
                <a:ea typeface="Merriweather"/>
                <a:cs typeface="Merriweather"/>
                <a:sym typeface="Merriweather"/>
              </a:rPr>
              <a:t>2</a:t>
            </a:r>
            <a:r>
              <a:rPr lang="pt-BR" b="1" dirty="0">
                <a:solidFill>
                  <a:srgbClr val="000000"/>
                </a:solidFill>
                <a:latin typeface="Merriweather"/>
                <a:ea typeface="Merriweather"/>
                <a:cs typeface="Merriweather"/>
                <a:sym typeface="Merriweather"/>
              </a:rPr>
              <a:t>O</a:t>
            </a:r>
          </a:p>
        </p:txBody>
      </p:sp>
      <p:sp>
        <p:nvSpPr>
          <p:cNvPr id="11" name="TextBox 10">
            <a:extLst>
              <a:ext uri="{FF2B5EF4-FFF2-40B4-BE49-F238E27FC236}">
                <a16:creationId xmlns:a16="http://schemas.microsoft.com/office/drawing/2014/main" id="{F5B870C7-F114-47B5-ACD6-FFFC2AE026F1}"/>
              </a:ext>
              <a:ext uri="{C183D7F6-B498-43B3-948B-1728B52AA6E4}">
                <adec:decorative xmlns:adec="http://schemas.microsoft.com/office/drawing/2017/decorative" val="1"/>
              </a:ext>
            </a:extLst>
          </p:cNvPr>
          <p:cNvSpPr txBox="1"/>
          <p:nvPr/>
        </p:nvSpPr>
        <p:spPr>
          <a:xfrm>
            <a:off x="1524000" y="6366641"/>
            <a:ext cx="9144000" cy="400110"/>
          </a:xfrm>
          <a:prstGeom prst="rect">
            <a:avLst/>
          </a:prstGeom>
          <a:noFill/>
        </p:spPr>
        <p:txBody>
          <a:bodyPr wrap="square" rtlCol="0">
            <a:spAutoFit/>
          </a:bodyPr>
          <a:lstStyle/>
          <a:p>
            <a:pPr marL="285750" indent="-285750" algn="ctr" defTabSz="914400">
              <a:buFont typeface="Wingdings" panose="05000000000000000000" pitchFamily="2" charset="2"/>
              <a:buChar char="v"/>
            </a:pPr>
            <a:r>
              <a:rPr lang="en-US" sz="2000" b="1" dirty="0">
                <a:solidFill>
                  <a:srgbClr val="FF0000"/>
                </a:solidFill>
                <a:latin typeface="Calibri"/>
              </a:rPr>
              <a:t>Perform the reaction inside of biological organelle to trap and concentrate NH</a:t>
            </a:r>
            <a:r>
              <a:rPr lang="en-US" sz="2000" b="1" baseline="-25000" dirty="0">
                <a:solidFill>
                  <a:srgbClr val="FF0000"/>
                </a:solidFill>
                <a:latin typeface="Calibri"/>
              </a:rPr>
              <a:t>4</a:t>
            </a:r>
            <a:r>
              <a:rPr lang="en-US" sz="2000" b="1" baseline="30000" dirty="0">
                <a:solidFill>
                  <a:srgbClr val="FF0000"/>
                </a:solidFill>
                <a:latin typeface="Calibri"/>
              </a:rPr>
              <a:t>+</a:t>
            </a:r>
          </a:p>
        </p:txBody>
      </p:sp>
      <p:sp>
        <p:nvSpPr>
          <p:cNvPr id="12" name="TextBox 11">
            <a:extLst>
              <a:ext uri="{FF2B5EF4-FFF2-40B4-BE49-F238E27FC236}">
                <a16:creationId xmlns:a16="http://schemas.microsoft.com/office/drawing/2014/main" id="{A5FDBDA3-0E72-499E-89CA-31DE0DC60D1F}"/>
              </a:ext>
              <a:ext uri="{C183D7F6-B498-43B3-948B-1728B52AA6E4}">
                <adec:decorative xmlns:adec="http://schemas.microsoft.com/office/drawing/2017/decorative" val="1"/>
              </a:ext>
            </a:extLst>
          </p:cNvPr>
          <p:cNvSpPr txBox="1"/>
          <p:nvPr/>
        </p:nvSpPr>
        <p:spPr>
          <a:xfrm>
            <a:off x="7499909" y="5788463"/>
            <a:ext cx="2462790" cy="369332"/>
          </a:xfrm>
          <a:prstGeom prst="rect">
            <a:avLst/>
          </a:prstGeom>
          <a:noFill/>
          <a:ln>
            <a:solidFill>
              <a:srgbClr val="006600"/>
            </a:solidFill>
          </a:ln>
        </p:spPr>
        <p:txBody>
          <a:bodyPr wrap="none" rtlCol="0">
            <a:spAutoFit/>
          </a:bodyPr>
          <a:lstStyle/>
          <a:p>
            <a:pPr defTabSz="914400"/>
            <a:r>
              <a:rPr lang="en-US" i="1" dirty="0">
                <a:solidFill>
                  <a:srgbClr val="1F497D"/>
                </a:solidFill>
                <a:latin typeface="Calibri"/>
              </a:rPr>
              <a:t>Hegg Lab (Biochemistry)</a:t>
            </a:r>
          </a:p>
        </p:txBody>
      </p:sp>
    </p:spTree>
    <p:extLst>
      <p:ext uri="{BB962C8B-B14F-4D97-AF65-F5344CB8AC3E}">
        <p14:creationId xmlns:p14="http://schemas.microsoft.com/office/powerpoint/2010/main" val="1962915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526195-DB80-514D-929B-55D2A5E612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6106052"/>
            <a:ext cx="12192000" cy="552450"/>
          </a:xfrm>
          <a:prstGeom prst="rect">
            <a:avLst/>
          </a:prstGeom>
        </p:spPr>
      </p:pic>
      <p:sp>
        <p:nvSpPr>
          <p:cNvPr id="5" name="Title 4">
            <a:extLst>
              <a:ext uri="{FF2B5EF4-FFF2-40B4-BE49-F238E27FC236}">
                <a16:creationId xmlns:a16="http://schemas.microsoft.com/office/drawing/2014/main" id="{704EF858-7351-2D7D-8FF2-E5D8D4872EF7}"/>
              </a:ext>
            </a:extLst>
          </p:cNvPr>
          <p:cNvSpPr>
            <a:spLocks noGrp="1"/>
          </p:cNvSpPr>
          <p:nvPr>
            <p:ph type="title"/>
          </p:nvPr>
        </p:nvSpPr>
        <p:spPr>
          <a:xfrm>
            <a:off x="600694" y="-1558678"/>
            <a:ext cx="10515600" cy="1325563"/>
          </a:xfrm>
        </p:spPr>
        <p:txBody>
          <a:bodyPr/>
          <a:lstStyle/>
          <a:p>
            <a:r>
              <a:rPr lang="en-US" dirty="0"/>
              <a:t>Next up Justin Kirkpatrick</a:t>
            </a:r>
          </a:p>
        </p:txBody>
      </p:sp>
      <p:sp>
        <p:nvSpPr>
          <p:cNvPr id="4" name="TextBox 3">
            <a:extLst>
              <a:ext uri="{FF2B5EF4-FFF2-40B4-BE49-F238E27FC236}">
                <a16:creationId xmlns:a16="http://schemas.microsoft.com/office/drawing/2014/main" id="{48707AAF-2F9D-D74B-BC06-A1E599B94BD6}"/>
              </a:ext>
              <a:ext uri="{C183D7F6-B498-43B3-948B-1728B52AA6E4}">
                <adec:decorative xmlns:adec="http://schemas.microsoft.com/office/drawing/2017/decorative" val="1"/>
              </a:ext>
            </a:extLst>
          </p:cNvPr>
          <p:cNvSpPr txBox="1"/>
          <p:nvPr/>
        </p:nvSpPr>
        <p:spPr>
          <a:xfrm>
            <a:off x="104237" y="6235524"/>
            <a:ext cx="39682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50" normalizeH="0" baseline="0" noProof="0">
                <a:ln>
                  <a:noFill/>
                </a:ln>
                <a:solidFill>
                  <a:prstClr val="white"/>
                </a:solidFill>
                <a:effectLst/>
                <a:uLnTx/>
                <a:uFillTx/>
                <a:latin typeface="Helvetica Neue Thin" panose="020B0403020202020204" pitchFamily="34" charset="0"/>
                <a:ea typeface="Helvetica Neue Thin" panose="020B0403020202020204" pitchFamily="34" charset="0"/>
                <a:cs typeface="+mn-cs"/>
              </a:rPr>
              <a:t>STRATEGIC PLAN: </a:t>
            </a:r>
            <a:r>
              <a:rPr kumimoji="0" lang="en-US" sz="1400" b="0" i="0" u="none" strike="noStrike" kern="1200" cap="none" spc="150" normalizeH="0" baseline="0" noProof="0">
                <a:ln>
                  <a:noFill/>
                </a:ln>
                <a:solidFill>
                  <a:prstClr val="white"/>
                </a:solidFill>
                <a:effectLst/>
                <a:uLnTx/>
                <a:uFillTx/>
                <a:latin typeface="Helvetica Neue Medium" panose="02000503000000020004" pitchFamily="2" charset="0"/>
                <a:ea typeface="Helvetica Neue Thin" panose="020B0403020202020204" pitchFamily="34" charset="0"/>
                <a:cs typeface="+mn-cs"/>
              </a:rPr>
              <a:t>MSU 2030</a:t>
            </a:r>
          </a:p>
        </p:txBody>
      </p:sp>
      <p:sp>
        <p:nvSpPr>
          <p:cNvPr id="8" name="Content Placeholder 7">
            <a:extLst>
              <a:ext uri="{FF2B5EF4-FFF2-40B4-BE49-F238E27FC236}">
                <a16:creationId xmlns:a16="http://schemas.microsoft.com/office/drawing/2014/main" id="{DA43D47B-F00E-E343-B87F-DA1C219DD716}"/>
              </a:ext>
            </a:extLst>
          </p:cNvPr>
          <p:cNvSpPr>
            <a:spLocks noGrp="1"/>
          </p:cNvSpPr>
          <p:nvPr>
            <p:ph idx="1"/>
          </p:nvPr>
        </p:nvSpPr>
        <p:spPr>
          <a:xfrm>
            <a:off x="3316743" y="2481860"/>
            <a:ext cx="8280398" cy="1064555"/>
          </a:xfrm>
        </p:spPr>
        <p:txBody>
          <a:bodyPr>
            <a:noAutofit/>
          </a:bodyPr>
          <a:lstStyle/>
          <a:p>
            <a:pPr marL="0" indent="0">
              <a:lnSpc>
                <a:spcPct val="150000"/>
              </a:lnSpc>
              <a:buNone/>
            </a:pPr>
            <a:r>
              <a:rPr lang="en-US" dirty="0">
                <a:latin typeface="Helvetica Neue Light" panose="02000403000000020004" pitchFamily="2" charset="0"/>
                <a:ea typeface="Helvetica Neue Light" panose="02000403000000020004" pitchFamily="2" charset="0"/>
              </a:rPr>
              <a:t>Next up – Justin Kirkpatrick</a:t>
            </a:r>
          </a:p>
        </p:txBody>
      </p:sp>
      <p:pic>
        <p:nvPicPr>
          <p:cNvPr id="6" name="Picture 5">
            <a:extLst>
              <a:ext uri="{FF2B5EF4-FFF2-40B4-BE49-F238E27FC236}">
                <a16:creationId xmlns:a16="http://schemas.microsoft.com/office/drawing/2014/main" id="{1AFF67E4-EF43-174D-ADD4-85AC2DA41BD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74531" y="2189321"/>
            <a:ext cx="457200" cy="65312"/>
          </a:xfrm>
          <a:prstGeom prst="rect">
            <a:avLst/>
          </a:prstGeom>
        </p:spPr>
      </p:pic>
    </p:spTree>
    <p:extLst>
      <p:ext uri="{BB962C8B-B14F-4D97-AF65-F5344CB8AC3E}">
        <p14:creationId xmlns:p14="http://schemas.microsoft.com/office/powerpoint/2010/main" val="1549806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728840"/>
            <a:ext cx="7239000" cy="1395360"/>
          </a:xfrm>
        </p:spPr>
        <p:txBody>
          <a:bodyPr>
            <a:normAutofit/>
          </a:bodyPr>
          <a:lstStyle/>
          <a:p>
            <a:r>
              <a:rPr lang="en-US" sz="4800" b="1" dirty="0"/>
              <a:t>Justin Kirkpatrick</a:t>
            </a:r>
            <a:br>
              <a:rPr lang="en-US" b="1" dirty="0"/>
            </a:br>
            <a:endParaRPr lang="en-US" b="1"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205D934E-3E61-264D-8682-F58928E18B84}" type="slidenum">
              <a:rPr lang="en-US"/>
              <a:pPr>
                <a:defRPr/>
              </a:pPr>
              <a:t>29</a:t>
            </a:fld>
            <a:endParaRPr lang="en-US"/>
          </a:p>
        </p:txBody>
      </p:sp>
      <p:sp>
        <p:nvSpPr>
          <p:cNvPr id="5" name="TextBox 4">
            <a:extLst>
              <a:ext uri="{FF2B5EF4-FFF2-40B4-BE49-F238E27FC236}">
                <a16:creationId xmlns:a16="http://schemas.microsoft.com/office/drawing/2014/main" id="{9A70FA0E-07CD-6204-21AE-ECA95A402819}"/>
              </a:ext>
            </a:extLst>
          </p:cNvPr>
          <p:cNvSpPr txBox="1"/>
          <p:nvPr/>
        </p:nvSpPr>
        <p:spPr>
          <a:xfrm>
            <a:off x="2205942" y="2477869"/>
            <a:ext cx="6477000" cy="923330"/>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Arial" charset="0"/>
                <a:ea typeface="ＭＳ Ｐゴシック" charset="-128"/>
              </a:rPr>
              <a:t>College of Social Science</a:t>
            </a:r>
          </a:p>
          <a:p>
            <a:pPr fontAlgn="base">
              <a:spcBef>
                <a:spcPct val="0"/>
              </a:spcBef>
              <a:spcAft>
                <a:spcPct val="0"/>
              </a:spcAft>
            </a:pPr>
            <a:r>
              <a:rPr lang="en-US" dirty="0">
                <a:solidFill>
                  <a:prstClr val="black"/>
                </a:solidFill>
                <a:latin typeface="Arial" charset="0"/>
                <a:ea typeface="ＭＳ Ｐゴシック" charset="-128"/>
              </a:rPr>
              <a:t>Department of Economics</a:t>
            </a:r>
          </a:p>
          <a:p>
            <a:pPr fontAlgn="base">
              <a:spcBef>
                <a:spcPct val="0"/>
              </a:spcBef>
              <a:spcAft>
                <a:spcPct val="0"/>
              </a:spcAft>
            </a:pPr>
            <a:r>
              <a:rPr lang="en-US" dirty="0">
                <a:solidFill>
                  <a:prstClr val="black"/>
                </a:solidFill>
                <a:latin typeface="Arial" charset="0"/>
                <a:ea typeface="ＭＳ Ｐゴシック" charset="-128"/>
              </a:rPr>
              <a:t>Energy + Environmental Economics</a:t>
            </a:r>
          </a:p>
        </p:txBody>
      </p:sp>
    </p:spTree>
    <p:extLst>
      <p:ext uri="{BB962C8B-B14F-4D97-AF65-F5344CB8AC3E}">
        <p14:creationId xmlns:p14="http://schemas.microsoft.com/office/powerpoint/2010/main" val="2828293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C3E21F-D54C-0845-8B70-CA31316B3F1B}"/>
              </a:ext>
              <a:ext uri="{C183D7F6-B498-43B3-948B-1728B52AA6E4}">
                <adec:decorative xmlns:adec="http://schemas.microsoft.com/office/drawing/2017/decorative" val="1"/>
              </a:ext>
            </a:extLst>
          </p:cNvPr>
          <p:cNvPicPr>
            <a:picLocks noChangeAspect="1"/>
          </p:cNvPicPr>
          <p:nvPr/>
        </p:nvPicPr>
        <p:blipFill rotWithShape="1">
          <a:blip r:embed="rId2"/>
          <a:srcRect l="38817"/>
          <a:stretch/>
        </p:blipFill>
        <p:spPr>
          <a:xfrm>
            <a:off x="-2485" y="0"/>
            <a:ext cx="7459427" cy="6858000"/>
          </a:xfrm>
          <a:prstGeom prst="rect">
            <a:avLst/>
          </a:prstGeom>
        </p:spPr>
      </p:pic>
      <p:pic>
        <p:nvPicPr>
          <p:cNvPr id="3" name="Picture 2">
            <a:extLst>
              <a:ext uri="{FF2B5EF4-FFF2-40B4-BE49-F238E27FC236}">
                <a16:creationId xmlns:a16="http://schemas.microsoft.com/office/drawing/2014/main" id="{3F526195-DB80-514D-929B-55D2A5E6122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106052"/>
            <a:ext cx="12192000" cy="552450"/>
          </a:xfrm>
          <a:prstGeom prst="rect">
            <a:avLst/>
          </a:prstGeom>
        </p:spPr>
      </p:pic>
      <p:sp>
        <p:nvSpPr>
          <p:cNvPr id="4" name="TextBox 3">
            <a:extLst>
              <a:ext uri="{FF2B5EF4-FFF2-40B4-BE49-F238E27FC236}">
                <a16:creationId xmlns:a16="http://schemas.microsoft.com/office/drawing/2014/main" id="{48707AAF-2F9D-D74B-BC06-A1E599B94BD6}"/>
              </a:ext>
              <a:ext uri="{C183D7F6-B498-43B3-948B-1728B52AA6E4}">
                <adec:decorative xmlns:adec="http://schemas.microsoft.com/office/drawing/2017/decorative" val="1"/>
              </a:ext>
            </a:extLst>
          </p:cNvPr>
          <p:cNvSpPr txBox="1"/>
          <p:nvPr/>
        </p:nvSpPr>
        <p:spPr>
          <a:xfrm>
            <a:off x="104237" y="6235524"/>
            <a:ext cx="39682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50" normalizeH="0" baseline="0" noProof="0">
                <a:ln>
                  <a:noFill/>
                </a:ln>
                <a:solidFill>
                  <a:prstClr val="white"/>
                </a:solidFill>
                <a:effectLst/>
                <a:uLnTx/>
                <a:uFillTx/>
                <a:latin typeface="Helvetica Neue Thin" panose="020B0403020202020204" pitchFamily="34" charset="0"/>
                <a:ea typeface="Helvetica Neue Thin" panose="020B0403020202020204" pitchFamily="34" charset="0"/>
                <a:cs typeface="+mn-cs"/>
              </a:rPr>
              <a:t>STRATEGIC PLAN: </a:t>
            </a:r>
            <a:r>
              <a:rPr kumimoji="0" lang="en-US" sz="1400" b="0" i="0" u="none" strike="noStrike" kern="1200" cap="none" spc="150" normalizeH="0" baseline="0" noProof="0">
                <a:ln>
                  <a:noFill/>
                </a:ln>
                <a:solidFill>
                  <a:prstClr val="white"/>
                </a:solidFill>
                <a:effectLst/>
                <a:uLnTx/>
                <a:uFillTx/>
                <a:latin typeface="Helvetica Neue Medium" panose="02000503000000020004" pitchFamily="2" charset="0"/>
                <a:ea typeface="Helvetica Neue Thin" panose="020B0403020202020204" pitchFamily="34" charset="0"/>
                <a:cs typeface="+mn-cs"/>
              </a:rPr>
              <a:t>MSU 2030</a:t>
            </a:r>
          </a:p>
        </p:txBody>
      </p:sp>
      <p:sp>
        <p:nvSpPr>
          <p:cNvPr id="7" name="Title 6">
            <a:extLst>
              <a:ext uri="{FF2B5EF4-FFF2-40B4-BE49-F238E27FC236}">
                <a16:creationId xmlns:a16="http://schemas.microsoft.com/office/drawing/2014/main" id="{7EAE09F6-1227-1F49-81D2-B2EC4D76BB1C}"/>
              </a:ext>
            </a:extLst>
          </p:cNvPr>
          <p:cNvSpPr>
            <a:spLocks noGrp="1"/>
          </p:cNvSpPr>
          <p:nvPr>
            <p:ph type="title"/>
          </p:nvPr>
        </p:nvSpPr>
        <p:spPr>
          <a:xfrm>
            <a:off x="3212955" y="636531"/>
            <a:ext cx="8439114" cy="1325563"/>
          </a:xfrm>
        </p:spPr>
        <p:txBody>
          <a:bodyPr>
            <a:normAutofit/>
          </a:bodyPr>
          <a:lstStyle/>
          <a:p>
            <a:r>
              <a:rPr lang="en-US" sz="4000" b="1" spc="300" dirty="0">
                <a:latin typeface="Helvetica Neue Light" panose="02000403000000020004" pitchFamily="2" charset="0"/>
                <a:ea typeface="Helvetica Neue Light" panose="02000403000000020004" pitchFamily="2" charset="0"/>
              </a:rPr>
              <a:t>Flash talks</a:t>
            </a:r>
          </a:p>
        </p:txBody>
      </p:sp>
      <p:sp>
        <p:nvSpPr>
          <p:cNvPr id="8" name="Content Placeholder 7">
            <a:extLst>
              <a:ext uri="{FF2B5EF4-FFF2-40B4-BE49-F238E27FC236}">
                <a16:creationId xmlns:a16="http://schemas.microsoft.com/office/drawing/2014/main" id="{DA43D47B-F00E-E343-B87F-DA1C219DD716}"/>
              </a:ext>
            </a:extLst>
          </p:cNvPr>
          <p:cNvSpPr>
            <a:spLocks noGrp="1"/>
          </p:cNvSpPr>
          <p:nvPr>
            <p:ph idx="1"/>
          </p:nvPr>
        </p:nvSpPr>
        <p:spPr>
          <a:xfrm>
            <a:off x="3316743" y="2481860"/>
            <a:ext cx="8280398" cy="1064555"/>
          </a:xfrm>
        </p:spPr>
        <p:txBody>
          <a:bodyPr>
            <a:noAutofit/>
          </a:bodyPr>
          <a:lstStyle/>
          <a:p>
            <a:pPr marL="0" indent="0">
              <a:lnSpc>
                <a:spcPct val="150000"/>
              </a:lnSpc>
              <a:buNone/>
            </a:pPr>
            <a:r>
              <a:rPr lang="en-US" dirty="0">
                <a:latin typeface="Helvetica Neue Light" panose="02000403000000020004" pitchFamily="2" charset="0"/>
                <a:ea typeface="Helvetica Neue Light" panose="02000403000000020004" pitchFamily="2" charset="0"/>
              </a:rPr>
              <a:t>First up – Bill Jin</a:t>
            </a:r>
          </a:p>
        </p:txBody>
      </p:sp>
      <p:pic>
        <p:nvPicPr>
          <p:cNvPr id="6" name="Picture 5">
            <a:extLst>
              <a:ext uri="{FF2B5EF4-FFF2-40B4-BE49-F238E27FC236}">
                <a16:creationId xmlns:a16="http://schemas.microsoft.com/office/drawing/2014/main" id="{1AFF67E4-EF43-174D-ADD4-85AC2DA41B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74531" y="2189321"/>
            <a:ext cx="457200" cy="65312"/>
          </a:xfrm>
          <a:prstGeom prst="rect">
            <a:avLst/>
          </a:prstGeom>
        </p:spPr>
      </p:pic>
    </p:spTree>
    <p:extLst>
      <p:ext uri="{BB962C8B-B14F-4D97-AF65-F5344CB8AC3E}">
        <p14:creationId xmlns:p14="http://schemas.microsoft.com/office/powerpoint/2010/main" val="3448721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5118-E3A3-2976-46FB-E0C51FCB5626}"/>
              </a:ext>
            </a:extLst>
          </p:cNvPr>
          <p:cNvSpPr>
            <a:spLocks noGrp="1"/>
          </p:cNvSpPr>
          <p:nvPr>
            <p:ph type="title"/>
          </p:nvPr>
        </p:nvSpPr>
        <p:spPr/>
        <p:txBody>
          <a:bodyPr/>
          <a:lstStyle/>
          <a:p>
            <a:r>
              <a:rPr lang="en-US" dirty="0"/>
              <a:t>Research</a:t>
            </a:r>
          </a:p>
        </p:txBody>
      </p:sp>
      <p:sp>
        <p:nvSpPr>
          <p:cNvPr id="3" name="Content Placeholder 2">
            <a:extLst>
              <a:ext uri="{FF2B5EF4-FFF2-40B4-BE49-F238E27FC236}">
                <a16:creationId xmlns:a16="http://schemas.microsoft.com/office/drawing/2014/main" id="{382A00F9-DC50-EBBF-940A-210B5741A0DF}"/>
              </a:ext>
            </a:extLst>
          </p:cNvPr>
          <p:cNvSpPr>
            <a:spLocks noGrp="1"/>
          </p:cNvSpPr>
          <p:nvPr>
            <p:ph idx="1"/>
          </p:nvPr>
        </p:nvSpPr>
        <p:spPr>
          <a:xfrm>
            <a:off x="1981200" y="1371601"/>
            <a:ext cx="4267200" cy="2681971"/>
          </a:xfrm>
        </p:spPr>
        <p:txBody>
          <a:bodyPr/>
          <a:lstStyle/>
          <a:p>
            <a:r>
              <a:rPr lang="en-US" dirty="0"/>
              <a:t>How households make decisions about energy consumption and investment</a:t>
            </a:r>
          </a:p>
        </p:txBody>
      </p:sp>
      <p:sp>
        <p:nvSpPr>
          <p:cNvPr id="4" name="Slide Number Placeholder 3">
            <a:extLst>
              <a:ext uri="{FF2B5EF4-FFF2-40B4-BE49-F238E27FC236}">
                <a16:creationId xmlns:a16="http://schemas.microsoft.com/office/drawing/2014/main" id="{69BC96BD-F3B7-F67D-39A3-A9A9605880EC}"/>
              </a:ex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0B4461CB-4CA9-2A43-A3FA-624E1DA485A6}" type="slidenum">
              <a:rPr lang="en-US"/>
              <a:pPr>
                <a:defRPr/>
              </a:pPr>
              <a:t>30</a:t>
            </a:fld>
            <a:endParaRPr lang="en-US"/>
          </a:p>
        </p:txBody>
      </p:sp>
      <p:sp>
        <p:nvSpPr>
          <p:cNvPr id="5" name="Content Placeholder 2">
            <a:extLst>
              <a:ext uri="{FF2B5EF4-FFF2-40B4-BE49-F238E27FC236}">
                <a16:creationId xmlns:a16="http://schemas.microsoft.com/office/drawing/2014/main" id="{9E8CE7B4-6ADF-5DA0-2364-C26FABEBF2B0}"/>
              </a:ext>
            </a:extLst>
          </p:cNvPr>
          <p:cNvSpPr txBox="1">
            <a:spLocks/>
          </p:cNvSpPr>
          <p:nvPr/>
        </p:nvSpPr>
        <p:spPr>
          <a:xfrm>
            <a:off x="5089758" y="4036210"/>
            <a:ext cx="5257800" cy="2302778"/>
          </a:xfrm>
          <a:prstGeom prst="rect">
            <a:avLst/>
          </a:prstGeom>
        </p:spPr>
        <p:txBody>
          <a:bodyPr/>
          <a:lstStyle>
            <a:lvl1pPr marL="342900" indent="-342900" algn="l" defTabSz="457200" rtl="0" eaLnBrk="1" fontAlgn="base" hangingPunct="1">
              <a:spcBef>
                <a:spcPct val="20000"/>
              </a:spcBef>
              <a:spcAft>
                <a:spcPct val="0"/>
              </a:spcAft>
              <a:buClr>
                <a:schemeClr val="tx1">
                  <a:lumMod val="75000"/>
                  <a:lumOff val="25000"/>
                </a:schemeClr>
              </a:buClr>
              <a:buFont typeface="Wingdings" charset="2"/>
              <a:buChar char="§"/>
              <a:defRPr sz="2800" b="0" i="0" kern="1200">
                <a:solidFill>
                  <a:schemeClr val="tx1">
                    <a:lumMod val="75000"/>
                    <a:lumOff val="25000"/>
                  </a:schemeClr>
                </a:solidFill>
                <a:latin typeface="Gotham Book"/>
                <a:ea typeface="ＭＳ Ｐゴシック" charset="-128"/>
                <a:cs typeface="Gotham Book"/>
              </a:defRPr>
            </a:lvl1pPr>
            <a:lvl2pPr marL="649224" indent="-285750" algn="l" defTabSz="457200" rtl="0" eaLnBrk="1" fontAlgn="base" hangingPunct="1">
              <a:spcBef>
                <a:spcPct val="20000"/>
              </a:spcBef>
              <a:spcAft>
                <a:spcPct val="0"/>
              </a:spcAft>
              <a:buClr>
                <a:schemeClr val="tx1">
                  <a:lumMod val="75000"/>
                  <a:lumOff val="25000"/>
                </a:schemeClr>
              </a:buClr>
              <a:buSzPct val="85000"/>
              <a:buFont typeface="Wingdings" charset="2"/>
              <a:buChar char="§"/>
              <a:defRPr sz="2400" b="0" i="0" kern="1200">
                <a:solidFill>
                  <a:schemeClr val="tx1">
                    <a:lumMod val="75000"/>
                    <a:lumOff val="25000"/>
                  </a:schemeClr>
                </a:solidFill>
                <a:latin typeface="Gotham Book"/>
                <a:ea typeface="ＭＳ Ｐゴシック" charset="-128"/>
                <a:cs typeface="Gotham Book"/>
              </a:defRPr>
            </a:lvl2pPr>
            <a:lvl3pPr marL="1143000" indent="-228600" algn="l" defTabSz="457200" rtl="0" eaLnBrk="1" fontAlgn="base" hangingPunct="1">
              <a:spcBef>
                <a:spcPct val="20000"/>
              </a:spcBef>
              <a:spcAft>
                <a:spcPct val="0"/>
              </a:spcAft>
              <a:buClr>
                <a:schemeClr val="tx1">
                  <a:lumMod val="75000"/>
                  <a:lumOff val="25000"/>
                </a:schemeClr>
              </a:buClr>
              <a:buFont typeface="Arial" charset="0"/>
              <a:buChar char="•"/>
              <a:defRPr sz="2000" b="0" i="0" kern="1200">
                <a:solidFill>
                  <a:schemeClr val="tx1">
                    <a:lumMod val="75000"/>
                    <a:lumOff val="25000"/>
                  </a:schemeClr>
                </a:solidFill>
                <a:latin typeface="Gotham Book"/>
                <a:ea typeface="ＭＳ Ｐゴシック" charset="-128"/>
                <a:cs typeface="Gotham Book"/>
              </a:defRPr>
            </a:lvl3pPr>
            <a:lvl4pPr marL="1600200" indent="-228600" algn="l" defTabSz="457200" rtl="0" eaLnBrk="1" fontAlgn="base" hangingPunct="1">
              <a:spcBef>
                <a:spcPct val="20000"/>
              </a:spcBef>
              <a:spcAft>
                <a:spcPct val="0"/>
              </a:spcAft>
              <a:buFont typeface="Arial" charset="0"/>
              <a:buChar char="–"/>
              <a:defRPr sz="2000" b="0" i="0" kern="1200">
                <a:solidFill>
                  <a:schemeClr val="tx1"/>
                </a:solidFill>
                <a:latin typeface="Gotham Book"/>
                <a:ea typeface="ＭＳ Ｐゴシック" charset="-128"/>
                <a:cs typeface="Gotham Book"/>
              </a:defRPr>
            </a:lvl4pPr>
            <a:lvl5pPr marL="2057400" indent="-228600" algn="l" defTabSz="457200" rtl="0" eaLnBrk="1" fontAlgn="base" hangingPunct="1">
              <a:spcBef>
                <a:spcPct val="20000"/>
              </a:spcBef>
              <a:spcAft>
                <a:spcPct val="0"/>
              </a:spcAft>
              <a:buFont typeface="Arial" charset="0"/>
              <a:buChar char="»"/>
              <a:defRPr sz="2000" b="0" i="0" kern="1200">
                <a:solidFill>
                  <a:schemeClr val="tx1"/>
                </a:solidFill>
                <a:latin typeface="Gotham Book"/>
                <a:ea typeface="ＭＳ Ｐゴシック" charset="-128"/>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prstClr val="black">
                  <a:lumMod val="75000"/>
                  <a:lumOff val="25000"/>
                </a:prstClr>
              </a:buClr>
            </a:pPr>
            <a:r>
              <a:rPr lang="en-US" dirty="0">
                <a:solidFill>
                  <a:prstClr val="black">
                    <a:lumMod val="75000"/>
                    <a:lumOff val="25000"/>
                  </a:prstClr>
                </a:solidFill>
              </a:rPr>
              <a:t>How these household decisions, in aggregate, affect the grid</a:t>
            </a:r>
          </a:p>
          <a:p>
            <a:pPr lvl="1">
              <a:buClr>
                <a:prstClr val="black">
                  <a:lumMod val="75000"/>
                  <a:lumOff val="25000"/>
                </a:prstClr>
              </a:buClr>
            </a:pPr>
            <a:r>
              <a:rPr lang="en-US" dirty="0">
                <a:solidFill>
                  <a:prstClr val="black">
                    <a:lumMod val="75000"/>
                    <a:lumOff val="25000"/>
                  </a:prstClr>
                </a:solidFill>
              </a:rPr>
              <a:t>Price of electricity</a:t>
            </a:r>
          </a:p>
          <a:p>
            <a:pPr lvl="1">
              <a:buClr>
                <a:prstClr val="black">
                  <a:lumMod val="75000"/>
                  <a:lumOff val="25000"/>
                </a:prstClr>
              </a:buClr>
            </a:pPr>
            <a:r>
              <a:rPr lang="en-US" dirty="0">
                <a:solidFill>
                  <a:prstClr val="black">
                    <a:lumMod val="75000"/>
                    <a:lumOff val="25000"/>
                  </a:prstClr>
                </a:solidFill>
              </a:rPr>
              <a:t>Pollution + carbon emissions</a:t>
            </a:r>
          </a:p>
          <a:p>
            <a:pPr lvl="1">
              <a:buClr>
                <a:prstClr val="black">
                  <a:lumMod val="75000"/>
                  <a:lumOff val="25000"/>
                </a:prstClr>
              </a:buClr>
            </a:pPr>
            <a:r>
              <a:rPr lang="en-US" dirty="0">
                <a:solidFill>
                  <a:prstClr val="black">
                    <a:lumMod val="75000"/>
                    <a:lumOff val="25000"/>
                  </a:prstClr>
                </a:solidFill>
              </a:rPr>
              <a:t>Distributional concerns</a:t>
            </a:r>
          </a:p>
        </p:txBody>
      </p:sp>
      <p:pic>
        <p:nvPicPr>
          <p:cNvPr id="6" name="Picture 5">
            <a:extLst>
              <a:ext uri="{FF2B5EF4-FFF2-40B4-BE49-F238E27FC236}">
                <a16:creationId xmlns:a16="http://schemas.microsoft.com/office/drawing/2014/main" id="{7ECC8A92-325F-6FDD-4FE6-05C0422947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24600" y="519012"/>
            <a:ext cx="4022958" cy="2681972"/>
          </a:xfrm>
          <a:prstGeom prst="rect">
            <a:avLst/>
          </a:prstGeom>
        </p:spPr>
      </p:pic>
      <p:sp>
        <p:nvSpPr>
          <p:cNvPr id="7" name="TextBox 6">
            <a:extLst>
              <a:ext uri="{FF2B5EF4-FFF2-40B4-BE49-F238E27FC236}">
                <a16:creationId xmlns:a16="http://schemas.microsoft.com/office/drawing/2014/main" id="{06221F80-9565-8546-B238-698E92CA5036}"/>
              </a:ext>
              <a:ext uri="{C183D7F6-B498-43B3-948B-1728B52AA6E4}">
                <adec:decorative xmlns:adec="http://schemas.microsoft.com/office/drawing/2017/decorative" val="1"/>
              </a:ext>
            </a:extLst>
          </p:cNvPr>
          <p:cNvSpPr txBox="1"/>
          <p:nvPr/>
        </p:nvSpPr>
        <p:spPr>
          <a:xfrm>
            <a:off x="8686800" y="3200726"/>
            <a:ext cx="1736958" cy="246221"/>
          </a:xfrm>
          <a:prstGeom prst="rect">
            <a:avLst/>
          </a:prstGeom>
          <a:noFill/>
        </p:spPr>
        <p:txBody>
          <a:bodyPr wrap="square" rtlCol="0">
            <a:spAutoFit/>
          </a:bodyPr>
          <a:lstStyle/>
          <a:p>
            <a:pPr algn="r" fontAlgn="base">
              <a:spcBef>
                <a:spcPct val="0"/>
              </a:spcBef>
              <a:spcAft>
                <a:spcPct val="0"/>
              </a:spcAft>
            </a:pPr>
            <a:r>
              <a:rPr lang="en-US" sz="1000" dirty="0">
                <a:solidFill>
                  <a:prstClr val="black"/>
                </a:solidFill>
                <a:latin typeface="Arial" charset="0"/>
                <a:ea typeface="ＭＳ Ｐゴシック" charset="-128"/>
              </a:rPr>
              <a:t>Source: </a:t>
            </a:r>
            <a:r>
              <a:rPr lang="en-US" sz="1000" dirty="0" err="1">
                <a:solidFill>
                  <a:prstClr val="black"/>
                </a:solidFill>
                <a:latin typeface="Arial" charset="0"/>
                <a:ea typeface="ＭＳ Ｐゴシック" charset="-128"/>
              </a:rPr>
              <a:t>TheStreet.com</a:t>
            </a:r>
            <a:endParaRPr lang="en-US" sz="1000" dirty="0">
              <a:solidFill>
                <a:prstClr val="black"/>
              </a:solidFill>
              <a:latin typeface="Arial" charset="0"/>
              <a:ea typeface="ＭＳ Ｐゴシック" charset="-128"/>
            </a:endParaRPr>
          </a:p>
        </p:txBody>
      </p:sp>
      <p:pic>
        <p:nvPicPr>
          <p:cNvPr id="8" name="Picture 7">
            <a:extLst>
              <a:ext uri="{FF2B5EF4-FFF2-40B4-BE49-F238E27FC236}">
                <a16:creationId xmlns:a16="http://schemas.microsoft.com/office/drawing/2014/main" id="{38E27BEF-5AC2-BB67-5D02-A2F7945E61A6}"/>
              </a:ext>
              <a:ext uri="{C183D7F6-B498-43B3-948B-1728B52AA6E4}">
                <adec:decorative xmlns:adec="http://schemas.microsoft.com/office/drawing/2017/decorative" val="1"/>
              </a:ext>
            </a:extLst>
          </p:cNvPr>
          <p:cNvPicPr>
            <a:picLocks noChangeAspect="1"/>
          </p:cNvPicPr>
          <p:nvPr/>
        </p:nvPicPr>
        <p:blipFill rotWithShape="1">
          <a:blip r:embed="rId4"/>
          <a:srcRect l="95" t="11769" r="31849" b="40450"/>
          <a:stretch/>
        </p:blipFill>
        <p:spPr>
          <a:xfrm>
            <a:off x="1763486" y="4107055"/>
            <a:ext cx="3298363" cy="2302778"/>
          </a:xfrm>
          <a:prstGeom prst="rect">
            <a:avLst/>
          </a:prstGeom>
        </p:spPr>
      </p:pic>
    </p:spTree>
    <p:extLst>
      <p:ext uri="{BB962C8B-B14F-4D97-AF65-F5344CB8AC3E}">
        <p14:creationId xmlns:p14="http://schemas.microsoft.com/office/powerpoint/2010/main" val="4112709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7D245-109B-C559-C3E7-598BD6F59803}"/>
              </a:ext>
            </a:extLst>
          </p:cNvPr>
          <p:cNvSpPr>
            <a:spLocks noGrp="1"/>
          </p:cNvSpPr>
          <p:nvPr>
            <p:ph type="title"/>
          </p:nvPr>
        </p:nvSpPr>
        <p:spPr>
          <a:xfrm>
            <a:off x="925803" y="457762"/>
            <a:ext cx="8229600" cy="739314"/>
          </a:xfrm>
        </p:spPr>
        <p:txBody>
          <a:bodyPr>
            <a:normAutofit fontScale="90000"/>
          </a:bodyPr>
          <a:lstStyle/>
          <a:p>
            <a:r>
              <a:rPr lang="en-US" dirty="0"/>
              <a:t>Why are these interesting? Why economics?</a:t>
            </a:r>
          </a:p>
        </p:txBody>
      </p:sp>
      <p:sp>
        <p:nvSpPr>
          <p:cNvPr id="3" name="Content Placeholder 2">
            <a:extLst>
              <a:ext uri="{FF2B5EF4-FFF2-40B4-BE49-F238E27FC236}">
                <a16:creationId xmlns:a16="http://schemas.microsoft.com/office/drawing/2014/main" id="{484A8A0A-27A7-A885-20E6-7FE6025A2C9A}"/>
              </a:ext>
            </a:extLst>
          </p:cNvPr>
          <p:cNvSpPr>
            <a:spLocks noGrp="1"/>
          </p:cNvSpPr>
          <p:nvPr>
            <p:ph idx="1"/>
          </p:nvPr>
        </p:nvSpPr>
        <p:spPr>
          <a:xfrm>
            <a:off x="1625600" y="1197076"/>
            <a:ext cx="8534400" cy="5342732"/>
          </a:xfrm>
        </p:spPr>
        <p:txBody>
          <a:bodyPr/>
          <a:lstStyle/>
          <a:p>
            <a:r>
              <a:rPr lang="en-US" dirty="0"/>
              <a:t>Households make trade-offs between $ and electricity.</a:t>
            </a:r>
          </a:p>
          <a:p>
            <a:pPr lvl="1"/>
            <a:r>
              <a:rPr lang="en-US" dirty="0"/>
              <a:t>Knowing how households do this is useful</a:t>
            </a:r>
          </a:p>
          <a:p>
            <a:pPr lvl="2"/>
            <a:r>
              <a:rPr lang="en-US" dirty="0"/>
              <a:t>Predict behavior</a:t>
            </a:r>
          </a:p>
          <a:p>
            <a:pPr lvl="2"/>
            <a:r>
              <a:rPr lang="en-US" dirty="0"/>
              <a:t>Value things without prices</a:t>
            </a:r>
          </a:p>
          <a:p>
            <a:r>
              <a:rPr lang="en-US" dirty="0"/>
              <a:t>But these are made “through a fun-house mirror”</a:t>
            </a:r>
          </a:p>
          <a:p>
            <a:pPr lvl="1"/>
            <a:r>
              <a:rPr lang="en-US" dirty="0"/>
              <a:t>Rates households pay are disconnected from actual cost</a:t>
            </a:r>
          </a:p>
          <a:p>
            <a:pPr lvl="2"/>
            <a:r>
              <a:rPr lang="en-US" dirty="0"/>
              <a:t>Real-time vs. constant</a:t>
            </a:r>
          </a:p>
          <a:p>
            <a:pPr lvl="2"/>
            <a:r>
              <a:rPr lang="en-US" dirty="0"/>
              <a:t>Fixed cost recovery</a:t>
            </a:r>
          </a:p>
          <a:p>
            <a:pPr lvl="2"/>
            <a:r>
              <a:rPr lang="en-US" dirty="0"/>
              <a:t>Pollution + carbon emissions</a:t>
            </a:r>
          </a:p>
          <a:p>
            <a:pPr lvl="1"/>
            <a:r>
              <a:rPr lang="en-US" dirty="0"/>
              <a:t>Wholesale market (beyond households)</a:t>
            </a:r>
          </a:p>
          <a:p>
            <a:pPr lvl="2"/>
            <a:r>
              <a:rPr lang="en-US" dirty="0"/>
              <a:t>Market power</a:t>
            </a:r>
          </a:p>
          <a:p>
            <a:pPr lvl="2"/>
            <a:r>
              <a:rPr lang="en-US" dirty="0"/>
              <a:t>Long-run plant construction</a:t>
            </a:r>
          </a:p>
        </p:txBody>
      </p:sp>
      <p:sp>
        <p:nvSpPr>
          <p:cNvPr id="4" name="Slide Number Placeholder 3">
            <a:extLst>
              <a:ext uri="{FF2B5EF4-FFF2-40B4-BE49-F238E27FC236}">
                <a16:creationId xmlns:a16="http://schemas.microsoft.com/office/drawing/2014/main" id="{D1DA778F-1C33-31E0-2AEE-62B1C0DF7FED}"/>
              </a:ext>
            </a:extLst>
          </p:cNvPr>
          <p:cNvSpPr>
            <a:spLocks noGrp="1"/>
          </p:cNvSpPr>
          <p:nvPr>
            <p:ph type="sldNum" sz="quarter" idx="12"/>
          </p:nvPr>
        </p:nvSpPr>
        <p:spPr/>
        <p:txBody>
          <a:bodyPr/>
          <a:lstStyle/>
          <a:p>
            <a:pPr>
              <a:defRPr/>
            </a:pPr>
            <a:fld id="{0B4461CB-4CA9-2A43-A3FA-624E1DA485A6}" type="slidenum">
              <a:rPr lang="en-US"/>
              <a:pPr>
                <a:defRPr/>
              </a:pPr>
              <a:t>31</a:t>
            </a:fld>
            <a:endParaRPr lang="en-US" dirty="0"/>
          </a:p>
        </p:txBody>
      </p:sp>
    </p:spTree>
    <p:extLst>
      <p:ext uri="{BB962C8B-B14F-4D97-AF65-F5344CB8AC3E}">
        <p14:creationId xmlns:p14="http://schemas.microsoft.com/office/powerpoint/2010/main" val="2559983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F91D-73C1-8378-F247-ED9E7A970CF8}"/>
              </a:ext>
            </a:extLst>
          </p:cNvPr>
          <p:cNvSpPr>
            <a:spLocks noGrp="1"/>
          </p:cNvSpPr>
          <p:nvPr>
            <p:ph type="title"/>
          </p:nvPr>
        </p:nvSpPr>
        <p:spPr/>
        <p:txBody>
          <a:bodyPr/>
          <a:lstStyle/>
          <a:p>
            <a:r>
              <a:rPr lang="en-US" dirty="0"/>
              <a:t>Some prior research</a:t>
            </a:r>
          </a:p>
        </p:txBody>
      </p:sp>
      <p:sp>
        <p:nvSpPr>
          <p:cNvPr id="3" name="Content Placeholder 2">
            <a:extLst>
              <a:ext uri="{FF2B5EF4-FFF2-40B4-BE49-F238E27FC236}">
                <a16:creationId xmlns:a16="http://schemas.microsoft.com/office/drawing/2014/main" id="{74FA111E-91B7-D059-DB15-179A62A65B1D}"/>
              </a:ext>
            </a:extLst>
          </p:cNvPr>
          <p:cNvSpPr>
            <a:spLocks noGrp="1"/>
          </p:cNvSpPr>
          <p:nvPr>
            <p:ph idx="1"/>
          </p:nvPr>
        </p:nvSpPr>
        <p:spPr>
          <a:xfrm>
            <a:off x="1981200" y="1295401"/>
            <a:ext cx="8229600" cy="4830763"/>
          </a:xfrm>
        </p:spPr>
        <p:txBody>
          <a:bodyPr/>
          <a:lstStyle/>
          <a:p>
            <a:r>
              <a:rPr lang="en-US" dirty="0"/>
              <a:t>Price effect of battery storage</a:t>
            </a:r>
          </a:p>
          <a:p>
            <a:pPr lvl="1"/>
            <a:r>
              <a:rPr lang="en-US" dirty="0"/>
              <a:t>Wholesale electricity markets</a:t>
            </a:r>
          </a:p>
          <a:p>
            <a:pPr lvl="1"/>
            <a:r>
              <a:rPr lang="en-US" dirty="0"/>
              <a:t>I estimate around 2.2% decline in wholesale power prices during evening hours</a:t>
            </a:r>
          </a:p>
          <a:p>
            <a:pPr lvl="1"/>
            <a:r>
              <a:rPr lang="en-US" dirty="0"/>
              <a:t>But zero effect for “Tesla </a:t>
            </a:r>
            <a:r>
              <a:rPr lang="en-US" dirty="0" err="1"/>
              <a:t>Powerwalls</a:t>
            </a:r>
            <a:r>
              <a:rPr lang="en-US" dirty="0"/>
              <a:t>” owned by private households</a:t>
            </a:r>
          </a:p>
          <a:p>
            <a:pPr marL="363474" lvl="1" indent="0">
              <a:buNone/>
            </a:pPr>
            <a:endParaRPr lang="en-US" dirty="0"/>
          </a:p>
          <a:p>
            <a:r>
              <a:rPr lang="en-US" dirty="0"/>
              <a:t>Solar siting</a:t>
            </a:r>
          </a:p>
          <a:p>
            <a:pPr lvl="1"/>
            <a:r>
              <a:rPr lang="en-US" dirty="0"/>
              <a:t>Where a panel is installed determines</a:t>
            </a:r>
          </a:p>
          <a:p>
            <a:pPr lvl="2"/>
            <a:r>
              <a:rPr lang="en-US" dirty="0"/>
              <a:t>How much solar is generated</a:t>
            </a:r>
          </a:p>
          <a:p>
            <a:pPr lvl="2"/>
            <a:r>
              <a:rPr lang="en-US" dirty="0"/>
              <a:t>What generator is actually offset</a:t>
            </a:r>
          </a:p>
          <a:p>
            <a:pPr lvl="1"/>
            <a:r>
              <a:rPr lang="en-US" dirty="0"/>
              <a:t>“Dollarize” total value of panel</a:t>
            </a:r>
          </a:p>
          <a:p>
            <a:pPr lvl="2"/>
            <a:endParaRPr lang="en-US" dirty="0"/>
          </a:p>
        </p:txBody>
      </p:sp>
      <p:sp>
        <p:nvSpPr>
          <p:cNvPr id="4" name="Slide Number Placeholder 3">
            <a:extLst>
              <a:ext uri="{FF2B5EF4-FFF2-40B4-BE49-F238E27FC236}">
                <a16:creationId xmlns:a16="http://schemas.microsoft.com/office/drawing/2014/main" id="{6E96A576-934E-7ABC-CF32-007283FA152A}"/>
              </a:ext>
            </a:extLst>
          </p:cNvPr>
          <p:cNvSpPr>
            <a:spLocks noGrp="1"/>
          </p:cNvSpPr>
          <p:nvPr>
            <p:ph type="sldNum" sz="quarter" idx="12"/>
          </p:nvPr>
        </p:nvSpPr>
        <p:spPr/>
        <p:txBody>
          <a:bodyPr/>
          <a:lstStyle/>
          <a:p>
            <a:pPr>
              <a:defRPr/>
            </a:pPr>
            <a:fld id="{0B4461CB-4CA9-2A43-A3FA-624E1DA485A6}" type="slidenum">
              <a:rPr lang="en-US"/>
              <a:pPr>
                <a:defRPr/>
              </a:pPr>
              <a:t>32</a:t>
            </a:fld>
            <a:endParaRPr lang="en-US"/>
          </a:p>
        </p:txBody>
      </p:sp>
    </p:spTree>
    <p:extLst>
      <p:ext uri="{BB962C8B-B14F-4D97-AF65-F5344CB8AC3E}">
        <p14:creationId xmlns:p14="http://schemas.microsoft.com/office/powerpoint/2010/main" val="374789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5B48-646D-4012-E343-C4FEDC4638E0}"/>
              </a:ext>
            </a:extLst>
          </p:cNvPr>
          <p:cNvSpPr>
            <a:spLocks noGrp="1"/>
          </p:cNvSpPr>
          <p:nvPr>
            <p:ph type="title"/>
          </p:nvPr>
        </p:nvSpPr>
        <p:spPr/>
        <p:txBody>
          <a:bodyPr lIns="91440" tIns="45720" rIns="91440" bIns="45720" anchor="t">
            <a:normAutofit/>
          </a:bodyPr>
          <a:lstStyle/>
          <a:p>
            <a:r>
              <a:rPr lang="en-US" dirty="0">
                <a:ea typeface="ＭＳ Ｐゴシック"/>
              </a:rPr>
              <a:t>Call for collaboration</a:t>
            </a:r>
          </a:p>
        </p:txBody>
      </p:sp>
      <p:sp>
        <p:nvSpPr>
          <p:cNvPr id="3" name="Content Placeholder 2">
            <a:extLst>
              <a:ext uri="{FF2B5EF4-FFF2-40B4-BE49-F238E27FC236}">
                <a16:creationId xmlns:a16="http://schemas.microsoft.com/office/drawing/2014/main" id="{19A9746C-92C4-F502-6A87-00792DEA6611}"/>
              </a:ext>
            </a:extLst>
          </p:cNvPr>
          <p:cNvSpPr>
            <a:spLocks noGrp="1"/>
          </p:cNvSpPr>
          <p:nvPr>
            <p:ph idx="1"/>
          </p:nvPr>
        </p:nvSpPr>
        <p:spPr>
          <a:xfrm>
            <a:off x="1981200" y="1295401"/>
            <a:ext cx="8534400" cy="4830763"/>
          </a:xfrm>
        </p:spPr>
        <p:txBody>
          <a:bodyPr lIns="91440" tIns="45720" rIns="91440" bIns="45720" anchor="t"/>
          <a:lstStyle/>
          <a:p>
            <a:pPr marL="0" indent="0">
              <a:buNone/>
            </a:pPr>
            <a:r>
              <a:rPr lang="en-US" dirty="0"/>
              <a:t>Anywhere a project </a:t>
            </a:r>
          </a:p>
          <a:p>
            <a:r>
              <a:rPr lang="en-US" dirty="0"/>
              <a:t>Needs to consider consumer behavior</a:t>
            </a:r>
          </a:p>
          <a:p>
            <a:r>
              <a:rPr lang="en-US" dirty="0">
                <a:ea typeface="ＭＳ Ｐゴシック"/>
              </a:rPr>
              <a:t>Needs to value something beyond the “market price”</a:t>
            </a:r>
          </a:p>
          <a:p>
            <a:pPr marL="0" indent="0">
              <a:buNone/>
            </a:pPr>
            <a:endParaRPr lang="en-US" dirty="0"/>
          </a:p>
          <a:p>
            <a:pPr marL="0" indent="0">
              <a:buNone/>
            </a:pPr>
            <a:r>
              <a:rPr lang="en-US" dirty="0"/>
              <a:t>Market power + battery characteristics</a:t>
            </a:r>
          </a:p>
          <a:p>
            <a:pPr marL="648970" lvl="1"/>
            <a:r>
              <a:rPr lang="en-US" dirty="0"/>
              <a:t>Power and energy both affect how a battery alters the market</a:t>
            </a:r>
          </a:p>
          <a:p>
            <a:pPr marL="0" indent="0">
              <a:buNone/>
            </a:pPr>
            <a:r>
              <a:rPr lang="en-US" dirty="0"/>
              <a:t>Perceptions of household storage </a:t>
            </a:r>
          </a:p>
          <a:p>
            <a:pPr marL="648970" lvl="1"/>
            <a:r>
              <a:rPr lang="en-US" dirty="0"/>
              <a:t>Operate to max. cost savings?</a:t>
            </a:r>
          </a:p>
          <a:p>
            <a:pPr marL="648970" lvl="1"/>
            <a:r>
              <a:rPr lang="en-US" dirty="0"/>
              <a:t>Operate to min. grid consumption? (TOU pricing)</a:t>
            </a:r>
          </a:p>
          <a:p>
            <a:pPr marL="648970" lvl="1"/>
            <a:r>
              <a:rPr lang="en-US" dirty="0"/>
              <a:t>Substitute for backup generator</a:t>
            </a:r>
          </a:p>
        </p:txBody>
      </p:sp>
      <p:sp>
        <p:nvSpPr>
          <p:cNvPr id="4" name="Slide Number Placeholder 3">
            <a:extLst>
              <a:ext uri="{FF2B5EF4-FFF2-40B4-BE49-F238E27FC236}">
                <a16:creationId xmlns:a16="http://schemas.microsoft.com/office/drawing/2014/main" id="{94E05B8C-6B77-E1E2-9B58-653BDE4C6CCA}"/>
              </a:ext>
            </a:extLst>
          </p:cNvPr>
          <p:cNvSpPr>
            <a:spLocks noGrp="1"/>
          </p:cNvSpPr>
          <p:nvPr>
            <p:ph type="sldNum" sz="quarter" idx="12"/>
          </p:nvPr>
        </p:nvSpPr>
        <p:spPr/>
        <p:txBody>
          <a:bodyPr/>
          <a:lstStyle/>
          <a:p>
            <a:pPr>
              <a:defRPr/>
            </a:pPr>
            <a:fld id="{0B4461CB-4CA9-2A43-A3FA-624E1DA485A6}" type="slidenum">
              <a:rPr lang="en-US"/>
              <a:pPr>
                <a:defRPr/>
              </a:pPr>
              <a:t>33</a:t>
            </a:fld>
            <a:endParaRPr lang="en-US"/>
          </a:p>
        </p:txBody>
      </p:sp>
    </p:spTree>
    <p:extLst>
      <p:ext uri="{BB962C8B-B14F-4D97-AF65-F5344CB8AC3E}">
        <p14:creationId xmlns:p14="http://schemas.microsoft.com/office/powerpoint/2010/main" val="1773937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C3E21F-D54C-0845-8B70-CA31316B3F1B}"/>
              </a:ext>
              <a:ext uri="{C183D7F6-B498-43B3-948B-1728B52AA6E4}">
                <adec:decorative xmlns:adec="http://schemas.microsoft.com/office/drawing/2017/decorative" val="1"/>
              </a:ext>
            </a:extLst>
          </p:cNvPr>
          <p:cNvPicPr>
            <a:picLocks noChangeAspect="1"/>
          </p:cNvPicPr>
          <p:nvPr/>
        </p:nvPicPr>
        <p:blipFill rotWithShape="1">
          <a:blip r:embed="rId2"/>
          <a:srcRect l="38817"/>
          <a:stretch/>
        </p:blipFill>
        <p:spPr>
          <a:xfrm>
            <a:off x="-2485" y="0"/>
            <a:ext cx="7459427" cy="6858000"/>
          </a:xfrm>
          <a:prstGeom prst="rect">
            <a:avLst/>
          </a:prstGeom>
        </p:spPr>
      </p:pic>
      <p:pic>
        <p:nvPicPr>
          <p:cNvPr id="3" name="Picture 2">
            <a:extLst>
              <a:ext uri="{FF2B5EF4-FFF2-40B4-BE49-F238E27FC236}">
                <a16:creationId xmlns:a16="http://schemas.microsoft.com/office/drawing/2014/main" id="{3F526195-DB80-514D-929B-55D2A5E6122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106052"/>
            <a:ext cx="12192000" cy="552450"/>
          </a:xfrm>
          <a:prstGeom prst="rect">
            <a:avLst/>
          </a:prstGeom>
        </p:spPr>
      </p:pic>
      <p:sp>
        <p:nvSpPr>
          <p:cNvPr id="4" name="TextBox 3">
            <a:extLst>
              <a:ext uri="{FF2B5EF4-FFF2-40B4-BE49-F238E27FC236}">
                <a16:creationId xmlns:a16="http://schemas.microsoft.com/office/drawing/2014/main" id="{48707AAF-2F9D-D74B-BC06-A1E599B94BD6}"/>
              </a:ext>
              <a:ext uri="{C183D7F6-B498-43B3-948B-1728B52AA6E4}">
                <adec:decorative xmlns:adec="http://schemas.microsoft.com/office/drawing/2017/decorative" val="1"/>
              </a:ext>
            </a:extLst>
          </p:cNvPr>
          <p:cNvSpPr txBox="1"/>
          <p:nvPr/>
        </p:nvSpPr>
        <p:spPr>
          <a:xfrm>
            <a:off x="104237" y="6235524"/>
            <a:ext cx="39682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50" normalizeH="0" baseline="0" noProof="0">
                <a:ln>
                  <a:noFill/>
                </a:ln>
                <a:solidFill>
                  <a:prstClr val="white"/>
                </a:solidFill>
                <a:effectLst/>
                <a:uLnTx/>
                <a:uFillTx/>
                <a:latin typeface="Helvetica Neue Thin" panose="020B0403020202020204" pitchFamily="34" charset="0"/>
                <a:ea typeface="Helvetica Neue Thin" panose="020B0403020202020204" pitchFamily="34" charset="0"/>
                <a:cs typeface="+mn-cs"/>
              </a:rPr>
              <a:t>STRATEGIC PLAN: </a:t>
            </a:r>
            <a:r>
              <a:rPr kumimoji="0" lang="en-US" sz="1400" b="0" i="0" u="none" strike="noStrike" kern="1200" cap="none" spc="150" normalizeH="0" baseline="0" noProof="0">
                <a:ln>
                  <a:noFill/>
                </a:ln>
                <a:solidFill>
                  <a:prstClr val="white"/>
                </a:solidFill>
                <a:effectLst/>
                <a:uLnTx/>
                <a:uFillTx/>
                <a:latin typeface="Helvetica Neue Medium" panose="02000503000000020004" pitchFamily="2" charset="0"/>
                <a:ea typeface="Helvetica Neue Thin" panose="020B0403020202020204" pitchFamily="34" charset="0"/>
                <a:cs typeface="+mn-cs"/>
              </a:rPr>
              <a:t>MSU 2030</a:t>
            </a:r>
          </a:p>
        </p:txBody>
      </p:sp>
      <p:sp>
        <p:nvSpPr>
          <p:cNvPr id="7" name="Title 6">
            <a:extLst>
              <a:ext uri="{FF2B5EF4-FFF2-40B4-BE49-F238E27FC236}">
                <a16:creationId xmlns:a16="http://schemas.microsoft.com/office/drawing/2014/main" id="{7EAE09F6-1227-1F49-81D2-B2EC4D76BB1C}"/>
              </a:ext>
            </a:extLst>
          </p:cNvPr>
          <p:cNvSpPr>
            <a:spLocks noGrp="1"/>
          </p:cNvSpPr>
          <p:nvPr>
            <p:ph type="title"/>
          </p:nvPr>
        </p:nvSpPr>
        <p:spPr>
          <a:xfrm>
            <a:off x="3212955" y="636531"/>
            <a:ext cx="8439114" cy="1325563"/>
          </a:xfrm>
        </p:spPr>
        <p:txBody>
          <a:bodyPr>
            <a:normAutofit/>
          </a:bodyPr>
          <a:lstStyle/>
          <a:p>
            <a:r>
              <a:rPr lang="en-US" sz="4000" b="1" spc="300" dirty="0">
                <a:latin typeface="Helvetica Neue Light" panose="02000403000000020004" pitchFamily="2" charset="0"/>
                <a:ea typeface="Helvetica Neue Light" panose="02000403000000020004" pitchFamily="2" charset="0"/>
              </a:rPr>
              <a:t>Questions?</a:t>
            </a:r>
          </a:p>
        </p:txBody>
      </p:sp>
      <p:sp>
        <p:nvSpPr>
          <p:cNvPr id="8" name="Content Placeholder 7">
            <a:extLst>
              <a:ext uri="{FF2B5EF4-FFF2-40B4-BE49-F238E27FC236}">
                <a16:creationId xmlns:a16="http://schemas.microsoft.com/office/drawing/2014/main" id="{DA43D47B-F00E-E343-B87F-DA1C219DD716}"/>
              </a:ext>
            </a:extLst>
          </p:cNvPr>
          <p:cNvSpPr>
            <a:spLocks noGrp="1"/>
          </p:cNvSpPr>
          <p:nvPr>
            <p:ph idx="1"/>
          </p:nvPr>
        </p:nvSpPr>
        <p:spPr>
          <a:xfrm>
            <a:off x="3316743" y="2481860"/>
            <a:ext cx="8280398" cy="1064555"/>
          </a:xfrm>
        </p:spPr>
        <p:txBody>
          <a:bodyPr>
            <a:noAutofit/>
          </a:bodyPr>
          <a:lstStyle/>
          <a:p>
            <a:pPr marL="0" indent="0">
              <a:lnSpc>
                <a:spcPct val="150000"/>
              </a:lnSpc>
              <a:buNone/>
            </a:pPr>
            <a:r>
              <a:rPr lang="en-US" dirty="0">
                <a:latin typeface="Helvetica Neue Light" panose="02000403000000020004" pitchFamily="2" charset="0"/>
                <a:ea typeface="Helvetica Neue Light" panose="02000403000000020004" pitchFamily="2" charset="0"/>
              </a:rPr>
              <a:t>Time to network!</a:t>
            </a:r>
          </a:p>
        </p:txBody>
      </p:sp>
      <p:pic>
        <p:nvPicPr>
          <p:cNvPr id="6" name="Picture 5">
            <a:extLst>
              <a:ext uri="{FF2B5EF4-FFF2-40B4-BE49-F238E27FC236}">
                <a16:creationId xmlns:a16="http://schemas.microsoft.com/office/drawing/2014/main" id="{1AFF67E4-EF43-174D-ADD4-85AC2DA41B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74531" y="2189321"/>
            <a:ext cx="457200" cy="65312"/>
          </a:xfrm>
          <a:prstGeom prst="rect">
            <a:avLst/>
          </a:prstGeom>
        </p:spPr>
      </p:pic>
    </p:spTree>
    <p:extLst>
      <p:ext uri="{BB962C8B-B14F-4D97-AF65-F5344CB8AC3E}">
        <p14:creationId xmlns:p14="http://schemas.microsoft.com/office/powerpoint/2010/main" val="3064038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F8C30-1030-4276-8B10-A859B3F40025}"/>
              </a:ext>
            </a:extLst>
          </p:cNvPr>
          <p:cNvSpPr>
            <a:spLocks noGrp="1"/>
          </p:cNvSpPr>
          <p:nvPr>
            <p:ph type="title"/>
          </p:nvPr>
        </p:nvSpPr>
        <p:spPr>
          <a:xfrm>
            <a:off x="581192" y="702157"/>
            <a:ext cx="11029616" cy="679172"/>
          </a:xfrm>
        </p:spPr>
        <p:txBody>
          <a:bodyPr>
            <a:noAutofit/>
          </a:bodyPr>
          <a:lstStyle/>
          <a:p>
            <a:pPr algn="ctr"/>
            <a:r>
              <a:rPr lang="en-US" sz="3400" cap="none" dirty="0"/>
              <a:t>What do we as civil engineers do? </a:t>
            </a:r>
          </a:p>
        </p:txBody>
      </p:sp>
      <p:sp>
        <p:nvSpPr>
          <p:cNvPr id="21" name="TextBox 20">
            <a:extLst>
              <a:ext uri="{FF2B5EF4-FFF2-40B4-BE49-F238E27FC236}">
                <a16:creationId xmlns:a16="http://schemas.microsoft.com/office/drawing/2014/main" id="{BD6577DF-DC98-47B3-9345-43A8156DD8FC}"/>
              </a:ext>
              <a:ext uri="{C183D7F6-B498-43B3-948B-1728B52AA6E4}">
                <adec:decorative xmlns:adec="http://schemas.microsoft.com/office/drawing/2017/decorative" val="1"/>
              </a:ext>
            </a:extLst>
          </p:cNvPr>
          <p:cNvSpPr txBox="1"/>
          <p:nvPr/>
        </p:nvSpPr>
        <p:spPr>
          <a:xfrm>
            <a:off x="383457" y="3627396"/>
            <a:ext cx="365424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What our friends think we do.</a:t>
            </a:r>
          </a:p>
        </p:txBody>
      </p:sp>
      <p:sp>
        <p:nvSpPr>
          <p:cNvPr id="27" name="TextBox 26">
            <a:extLst>
              <a:ext uri="{FF2B5EF4-FFF2-40B4-BE49-F238E27FC236}">
                <a16:creationId xmlns:a16="http://schemas.microsoft.com/office/drawing/2014/main" id="{9614D0CF-E843-4CE0-BD3F-61CFDF33D2A9}"/>
              </a:ext>
              <a:ext uri="{C183D7F6-B498-43B3-948B-1728B52AA6E4}">
                <adec:decorative xmlns:adec="http://schemas.microsoft.com/office/drawing/2017/decorative" val="1"/>
              </a:ext>
            </a:extLst>
          </p:cNvPr>
          <p:cNvSpPr txBox="1"/>
          <p:nvPr/>
        </p:nvSpPr>
        <p:spPr>
          <a:xfrm>
            <a:off x="4474898" y="3609878"/>
            <a:ext cx="3066443" cy="369332"/>
          </a:xfrm>
          <a:prstGeom prst="rect">
            <a:avLst/>
          </a:prstGeom>
          <a:noFill/>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US" dirty="0"/>
              <a:t>What our parents think we do.</a:t>
            </a:r>
          </a:p>
        </p:txBody>
      </p:sp>
      <p:sp>
        <p:nvSpPr>
          <p:cNvPr id="28" name="TextBox 27">
            <a:extLst>
              <a:ext uri="{FF2B5EF4-FFF2-40B4-BE49-F238E27FC236}">
                <a16:creationId xmlns:a16="http://schemas.microsoft.com/office/drawing/2014/main" id="{70382029-2243-4B27-8248-65E87ACB676A}"/>
              </a:ext>
              <a:ext uri="{C183D7F6-B498-43B3-948B-1728B52AA6E4}">
                <adec:decorative xmlns:adec="http://schemas.microsoft.com/office/drawing/2017/decorative" val="1"/>
              </a:ext>
            </a:extLst>
          </p:cNvPr>
          <p:cNvSpPr txBox="1"/>
          <p:nvPr/>
        </p:nvSpPr>
        <p:spPr>
          <a:xfrm>
            <a:off x="8154298" y="3637228"/>
            <a:ext cx="3211398" cy="369332"/>
          </a:xfrm>
          <a:prstGeom prst="rect">
            <a:avLst/>
          </a:prstGeom>
          <a:noFill/>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US" dirty="0"/>
              <a:t>What the society thinks we do.</a:t>
            </a:r>
          </a:p>
        </p:txBody>
      </p:sp>
      <p:sp>
        <p:nvSpPr>
          <p:cNvPr id="29" name="TextBox 28">
            <a:extLst>
              <a:ext uri="{FF2B5EF4-FFF2-40B4-BE49-F238E27FC236}">
                <a16:creationId xmlns:a16="http://schemas.microsoft.com/office/drawing/2014/main" id="{DF3AFAD7-CEF6-462F-89A2-84012D88C4B0}"/>
              </a:ext>
              <a:ext uri="{C183D7F6-B498-43B3-948B-1728B52AA6E4}">
                <adec:decorative xmlns:adec="http://schemas.microsoft.com/office/drawing/2017/decorative" val="1"/>
              </a:ext>
            </a:extLst>
          </p:cNvPr>
          <p:cNvSpPr txBox="1"/>
          <p:nvPr/>
        </p:nvSpPr>
        <p:spPr>
          <a:xfrm>
            <a:off x="525905" y="6013562"/>
            <a:ext cx="3433291" cy="369332"/>
          </a:xfrm>
          <a:prstGeom prst="rect">
            <a:avLst/>
          </a:prstGeom>
          <a:noFill/>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US" dirty="0"/>
              <a:t>What our bosses thinks we do.</a:t>
            </a:r>
          </a:p>
        </p:txBody>
      </p:sp>
      <p:sp>
        <p:nvSpPr>
          <p:cNvPr id="30" name="TextBox 29">
            <a:extLst>
              <a:ext uri="{FF2B5EF4-FFF2-40B4-BE49-F238E27FC236}">
                <a16:creationId xmlns:a16="http://schemas.microsoft.com/office/drawing/2014/main" id="{42B27E77-6263-4B44-A4C9-3C3C3E5ACA14}"/>
              </a:ext>
              <a:ext uri="{C183D7F6-B498-43B3-948B-1728B52AA6E4}">
                <adec:decorative xmlns:adec="http://schemas.microsoft.com/office/drawing/2017/decorative" val="1"/>
              </a:ext>
            </a:extLst>
          </p:cNvPr>
          <p:cNvSpPr txBox="1"/>
          <p:nvPr/>
        </p:nvSpPr>
        <p:spPr>
          <a:xfrm>
            <a:off x="4629984" y="6016794"/>
            <a:ext cx="2819233" cy="369332"/>
          </a:xfrm>
          <a:prstGeom prst="rect">
            <a:avLst/>
          </a:prstGeom>
          <a:noFill/>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US" dirty="0"/>
              <a:t>What we imagine we do.</a:t>
            </a:r>
          </a:p>
        </p:txBody>
      </p:sp>
      <p:sp>
        <p:nvSpPr>
          <p:cNvPr id="31" name="TextBox 30">
            <a:extLst>
              <a:ext uri="{FF2B5EF4-FFF2-40B4-BE49-F238E27FC236}">
                <a16:creationId xmlns:a16="http://schemas.microsoft.com/office/drawing/2014/main" id="{7163C762-4934-4BB7-AA86-FBFC5679C009}"/>
              </a:ext>
              <a:ext uri="{C183D7F6-B498-43B3-948B-1728B52AA6E4}">
                <adec:decorative xmlns:adec="http://schemas.microsoft.com/office/drawing/2017/decorative" val="1"/>
              </a:ext>
            </a:extLst>
          </p:cNvPr>
          <p:cNvSpPr txBox="1"/>
          <p:nvPr/>
        </p:nvSpPr>
        <p:spPr>
          <a:xfrm>
            <a:off x="8335291" y="6007888"/>
            <a:ext cx="2819233" cy="369332"/>
          </a:xfrm>
          <a:prstGeom prst="rect">
            <a:avLst/>
          </a:prstGeom>
          <a:noFill/>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US" dirty="0"/>
              <a:t>What do we actually do?</a:t>
            </a:r>
          </a:p>
        </p:txBody>
      </p:sp>
      <p:pic>
        <p:nvPicPr>
          <p:cNvPr id="2050" name="Picture 2">
            <a:extLst>
              <a:ext uri="{FF2B5EF4-FFF2-40B4-BE49-F238E27FC236}">
                <a16:creationId xmlns:a16="http://schemas.microsoft.com/office/drawing/2014/main" id="{22E90C42-0F05-4D19-BFD1-3D13D599013D}"/>
              </a:ext>
              <a:ext uri="{C183D7F6-B498-43B3-948B-1728B52AA6E4}">
                <adec:decorative xmlns:adec="http://schemas.microsoft.com/office/drawing/2017/decorative" val="1"/>
              </a:ext>
            </a:extLst>
          </p:cNvPr>
          <p:cNvPicPr>
            <a:picLocks noChangeArrowheads="1"/>
          </p:cNvPicPr>
          <p:nvPr/>
        </p:nvPicPr>
        <p:blipFill rotWithShape="1">
          <a:blip r:embed="rId2">
            <a:extLst>
              <a:ext uri="{28A0092B-C50C-407E-A947-70E740481C1C}">
                <a14:useLocalDpi xmlns:a14="http://schemas.microsoft.com/office/drawing/2010/main" val="0"/>
              </a:ext>
            </a:extLst>
          </a:blip>
          <a:srcRect b="9643"/>
          <a:stretch/>
        </p:blipFill>
        <p:spPr bwMode="auto">
          <a:xfrm>
            <a:off x="876841" y="1788764"/>
            <a:ext cx="2743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7CE9C8D-131B-43F1-97E1-23EBEA530CD2}"/>
              </a:ext>
              <a:ext uri="{C183D7F6-B498-43B3-948B-1728B52AA6E4}">
                <adec:decorative xmlns:adec="http://schemas.microsoft.com/office/drawing/2017/decorative" val="1"/>
              </a:ext>
            </a:extLst>
          </p:cNvPr>
          <p:cNvPicPr>
            <a:picLocks noChangeArrowheads="1"/>
          </p:cNvPicPr>
          <p:nvPr/>
        </p:nvPicPr>
        <p:blipFill rotWithShape="1">
          <a:blip r:embed="rId3">
            <a:extLst>
              <a:ext uri="{28A0092B-C50C-407E-A947-70E740481C1C}">
                <a14:useLocalDpi xmlns:a14="http://schemas.microsoft.com/office/drawing/2010/main" val="0"/>
              </a:ext>
            </a:extLst>
          </a:blip>
          <a:srcRect t="49028"/>
          <a:stretch/>
        </p:blipFill>
        <p:spPr bwMode="auto">
          <a:xfrm>
            <a:off x="4620165" y="4187994"/>
            <a:ext cx="2743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38AC7E2-83AF-4EC0-BC82-ABF940E3F799}"/>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rcRect l="10614" r="11456"/>
          <a:stretch/>
        </p:blipFill>
        <p:spPr bwMode="auto">
          <a:xfrm>
            <a:off x="4620165" y="1781078"/>
            <a:ext cx="2743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A0E66A57-B3A7-415E-9556-8A304B305354}"/>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900"/>
          <a:stretch/>
        </p:blipFill>
        <p:spPr bwMode="auto">
          <a:xfrm>
            <a:off x="8427746" y="1787673"/>
            <a:ext cx="2743200" cy="182220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3C2B57CC-DE75-4A2D-AD8D-9C1E13E36078}"/>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787" b="41543"/>
          <a:stretch/>
        </p:blipFill>
        <p:spPr bwMode="auto">
          <a:xfrm>
            <a:off x="876841" y="4187994"/>
            <a:ext cx="273142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6481378-2987-FDF4-0833-782B0F674E07}"/>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7746" y="4170702"/>
            <a:ext cx="2774748" cy="183718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6B006B9-B971-1E6A-8033-DE53D1BE4A1B}"/>
              </a:ext>
              <a:ext uri="{C183D7F6-B498-43B3-948B-1728B52AA6E4}">
                <adec:decorative xmlns:adec="http://schemas.microsoft.com/office/drawing/2017/decorative" val="1"/>
              </a:ext>
            </a:extLst>
          </p:cNvPr>
          <p:cNvGrpSpPr/>
          <p:nvPr/>
        </p:nvGrpSpPr>
        <p:grpSpPr>
          <a:xfrm>
            <a:off x="422787" y="1484670"/>
            <a:ext cx="11395587" cy="5161936"/>
            <a:chOff x="422787" y="1484670"/>
            <a:chExt cx="11395587" cy="5161936"/>
          </a:xfrm>
        </p:grpSpPr>
        <p:grpSp>
          <p:nvGrpSpPr>
            <p:cNvPr id="15" name="Group 14">
              <a:extLst>
                <a:ext uri="{FF2B5EF4-FFF2-40B4-BE49-F238E27FC236}">
                  <a16:creationId xmlns:a16="http://schemas.microsoft.com/office/drawing/2014/main" id="{E94D00DD-A079-937D-F53F-E23AC18F50B2}"/>
                </a:ext>
              </a:extLst>
            </p:cNvPr>
            <p:cNvGrpSpPr/>
            <p:nvPr/>
          </p:nvGrpSpPr>
          <p:grpSpPr>
            <a:xfrm>
              <a:off x="422787" y="1484670"/>
              <a:ext cx="11395587" cy="5161936"/>
              <a:chOff x="422787" y="1484670"/>
              <a:chExt cx="11395587" cy="5161936"/>
            </a:xfrm>
          </p:grpSpPr>
          <p:sp>
            <p:nvSpPr>
              <p:cNvPr id="16" name="Rectangle 15">
                <a:extLst>
                  <a:ext uri="{FF2B5EF4-FFF2-40B4-BE49-F238E27FC236}">
                    <a16:creationId xmlns:a16="http://schemas.microsoft.com/office/drawing/2014/main" id="{68934FEE-4635-402A-B799-05C79F206AE6}"/>
                  </a:ext>
                </a:extLst>
              </p:cNvPr>
              <p:cNvSpPr/>
              <p:nvPr/>
            </p:nvSpPr>
            <p:spPr>
              <a:xfrm>
                <a:off x="422787" y="1484670"/>
                <a:ext cx="11395587" cy="5161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DC086DA4-AECA-3B42-ECAD-6C4E2E0818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125" y="1671486"/>
                <a:ext cx="1974638" cy="1961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erson smiling for the camera&#10;&#10;Description automatically generated with medium confidence">
                <a:extLst>
                  <a:ext uri="{FF2B5EF4-FFF2-40B4-BE49-F238E27FC236}">
                    <a16:creationId xmlns:a16="http://schemas.microsoft.com/office/drawing/2014/main" id="{BEF6AED2-6B85-1243-F7CD-C92BEC0C4AF3}"/>
                  </a:ext>
                </a:extLst>
              </p:cNvPr>
              <p:cNvPicPr>
                <a:picLocks noChangeAspect="1"/>
              </p:cNvPicPr>
              <p:nvPr/>
            </p:nvPicPr>
            <p:blipFill rotWithShape="1">
              <a:blip r:embed="rId10"/>
              <a:srcRect t="5846" b="12215"/>
              <a:stretch/>
            </p:blipFill>
            <p:spPr>
              <a:xfrm>
                <a:off x="702315" y="4277033"/>
                <a:ext cx="1969448" cy="1961690"/>
              </a:xfrm>
              <a:prstGeom prst="rect">
                <a:avLst/>
              </a:prstGeom>
            </p:spPr>
          </p:pic>
          <p:pic>
            <p:nvPicPr>
              <p:cNvPr id="19" name="0E4E0403-D76F-438D-BBA2-F4117187BE67" descr="IMG_0725.jpg">
                <a:extLst>
                  <a:ext uri="{FF2B5EF4-FFF2-40B4-BE49-F238E27FC236}">
                    <a16:creationId xmlns:a16="http://schemas.microsoft.com/office/drawing/2014/main" id="{6FED15E4-37A3-33C2-C497-C24DB286B50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7710" b="17801"/>
              <a:stretch/>
            </p:blipFill>
            <p:spPr bwMode="auto">
              <a:xfrm>
                <a:off x="3320514" y="4277033"/>
                <a:ext cx="1975104" cy="19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6D022444-870A-4500-9656-ACC98B16F4F9" descr="IMG_0727.jpg">
                <a:extLst>
                  <a:ext uri="{FF2B5EF4-FFF2-40B4-BE49-F238E27FC236}">
                    <a16:creationId xmlns:a16="http://schemas.microsoft.com/office/drawing/2014/main" id="{8991C0B5-C75D-641F-51D1-CDC6977124F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2745" b="13099"/>
              <a:stretch/>
            </p:blipFill>
            <p:spPr bwMode="auto">
              <a:xfrm>
                <a:off x="3326170" y="1685876"/>
                <a:ext cx="1969448" cy="194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E0D170E-9AC2-E418-FD4D-25E9B3FB03CD}"/>
                  </a:ext>
                </a:extLst>
              </p:cNvPr>
              <p:cNvSpPr txBox="1"/>
              <p:nvPr/>
            </p:nvSpPr>
            <p:spPr>
              <a:xfrm>
                <a:off x="581192" y="3628175"/>
                <a:ext cx="2288306" cy="584775"/>
              </a:xfrm>
              <a:prstGeom prst="rect">
                <a:avLst/>
              </a:prstGeom>
              <a:noFill/>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US" dirty="0"/>
                  <a:t>PI: Qingxu “Bill” Jin</a:t>
                </a:r>
              </a:p>
              <a:p>
                <a:r>
                  <a:rPr lang="en-US" dirty="0">
                    <a:solidFill>
                      <a:srgbClr val="2806BA"/>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billjin@egr.msu.edu</a:t>
                </a:r>
                <a:endParaRPr lang="en-US" dirty="0"/>
              </a:p>
            </p:txBody>
          </p:sp>
          <p:sp>
            <p:nvSpPr>
              <p:cNvPr id="23" name="TextBox 22">
                <a:extLst>
                  <a:ext uri="{FF2B5EF4-FFF2-40B4-BE49-F238E27FC236}">
                    <a16:creationId xmlns:a16="http://schemas.microsoft.com/office/drawing/2014/main" id="{09425DAA-5590-3582-F4EF-8EDEDBB5D58D}"/>
                  </a:ext>
                </a:extLst>
              </p:cNvPr>
              <p:cNvSpPr txBox="1"/>
              <p:nvPr/>
            </p:nvSpPr>
            <p:spPr>
              <a:xfrm>
                <a:off x="3049873" y="3633176"/>
                <a:ext cx="2288306" cy="584775"/>
              </a:xfrm>
              <a:prstGeom prst="rect">
                <a:avLst/>
              </a:prstGeom>
              <a:noFill/>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US" dirty="0"/>
                  <a:t>PhD: Xiaoqiang “Antonio” Ni</a:t>
                </a:r>
              </a:p>
            </p:txBody>
          </p:sp>
          <p:sp>
            <p:nvSpPr>
              <p:cNvPr id="24" name="TextBox 23">
                <a:extLst>
                  <a:ext uri="{FF2B5EF4-FFF2-40B4-BE49-F238E27FC236}">
                    <a16:creationId xmlns:a16="http://schemas.microsoft.com/office/drawing/2014/main" id="{9A7977C4-CFD3-4E32-FB50-AA411D692BF0}"/>
                  </a:ext>
                </a:extLst>
              </p:cNvPr>
              <p:cNvSpPr txBox="1"/>
              <p:nvPr/>
            </p:nvSpPr>
            <p:spPr>
              <a:xfrm>
                <a:off x="540291" y="6293865"/>
                <a:ext cx="2288306" cy="338554"/>
              </a:xfrm>
              <a:prstGeom prst="rect">
                <a:avLst/>
              </a:prstGeom>
              <a:noFill/>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US" dirty="0"/>
                  <a:t>MS: Quentin Greiner</a:t>
                </a:r>
              </a:p>
            </p:txBody>
          </p:sp>
          <p:sp>
            <p:nvSpPr>
              <p:cNvPr id="25" name="TextBox 24">
                <a:extLst>
                  <a:ext uri="{FF2B5EF4-FFF2-40B4-BE49-F238E27FC236}">
                    <a16:creationId xmlns:a16="http://schemas.microsoft.com/office/drawing/2014/main" id="{B2196391-19E9-5C26-7A8E-9C6A0933F4E6}"/>
                  </a:ext>
                </a:extLst>
              </p:cNvPr>
              <p:cNvSpPr txBox="1"/>
              <p:nvPr/>
            </p:nvSpPr>
            <p:spPr>
              <a:xfrm>
                <a:off x="3043580" y="6288560"/>
                <a:ext cx="2528971" cy="338554"/>
              </a:xfrm>
              <a:prstGeom prst="rect">
                <a:avLst/>
              </a:prstGeom>
              <a:noFill/>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US" dirty="0" err="1"/>
                  <a:t>EnSURE</a:t>
                </a:r>
                <a:r>
                  <a:rPr lang="en-US" dirty="0"/>
                  <a:t>: Luke Naughton</a:t>
                </a:r>
              </a:p>
            </p:txBody>
          </p:sp>
          <p:sp>
            <p:nvSpPr>
              <p:cNvPr id="26" name="TextBox 25">
                <a:extLst>
                  <a:ext uri="{FF2B5EF4-FFF2-40B4-BE49-F238E27FC236}">
                    <a16:creationId xmlns:a16="http://schemas.microsoft.com/office/drawing/2014/main" id="{4E391606-0430-A55E-99B6-AF8E55AB4EAA}"/>
                  </a:ext>
                </a:extLst>
              </p:cNvPr>
              <p:cNvSpPr txBox="1"/>
              <p:nvPr/>
            </p:nvSpPr>
            <p:spPr>
              <a:xfrm>
                <a:off x="5585583" y="1552543"/>
                <a:ext cx="6089417" cy="1015663"/>
              </a:xfrm>
              <a:prstGeom prst="rect">
                <a:avLst/>
              </a:prstGeom>
              <a:noFill/>
            </p:spPr>
            <p:txBody>
              <a:bodyPr wrap="square">
                <a:spAutoFit/>
              </a:bodyPr>
              <a:lstStyle>
                <a:defPPr>
                  <a:defRPr lang="en-US"/>
                </a:defPPr>
                <a:lvl1pPr algn="ctr">
                  <a:defRPr>
                    <a:solidFill>
                      <a:schemeClr val="accent1"/>
                    </a:solidFill>
                    <a:latin typeface="Arial" panose="020B0604020202020204" pitchFamily="34" charset="0"/>
                    <a:cs typeface="Arial" panose="020B0604020202020204" pitchFamily="34" charset="0"/>
                  </a:defRPr>
                </a:lvl1pPr>
              </a:lstStyle>
              <a:p>
                <a:r>
                  <a:rPr lang="en-US" sz="2000" b="1" dirty="0">
                    <a:solidFill>
                      <a:schemeClr val="tx1"/>
                    </a:solidFill>
                  </a:rPr>
                  <a:t>R</a:t>
                </a:r>
                <a:r>
                  <a:rPr lang="en-US" sz="2000" dirty="0">
                    <a:solidFill>
                      <a:schemeClr val="tx1"/>
                    </a:solidFill>
                  </a:rPr>
                  <a:t>esilient, </a:t>
                </a:r>
                <a:r>
                  <a:rPr lang="en-US" sz="2000" b="1" dirty="0">
                    <a:solidFill>
                      <a:schemeClr val="tx1"/>
                    </a:solidFill>
                  </a:rPr>
                  <a:t>I</a:t>
                </a:r>
                <a:r>
                  <a:rPr lang="en-US" sz="2000" dirty="0">
                    <a:solidFill>
                      <a:schemeClr val="tx1"/>
                    </a:solidFill>
                  </a:rPr>
                  <a:t>ntelligent, </a:t>
                </a:r>
                <a:r>
                  <a:rPr lang="en-US" sz="2000" b="1" dirty="0">
                    <a:solidFill>
                      <a:schemeClr val="tx1"/>
                    </a:solidFill>
                  </a:rPr>
                  <a:t>S</a:t>
                </a:r>
                <a:r>
                  <a:rPr lang="en-US" sz="2000" dirty="0">
                    <a:solidFill>
                      <a:schemeClr val="tx1"/>
                    </a:solidFill>
                  </a:rPr>
                  <a:t>ustainable &amp; </a:t>
                </a:r>
                <a:r>
                  <a:rPr lang="en-US" sz="2000" b="1" dirty="0">
                    <a:solidFill>
                      <a:schemeClr val="tx1"/>
                    </a:solidFill>
                  </a:rPr>
                  <a:t>E</a:t>
                </a:r>
                <a:r>
                  <a:rPr lang="en-US" sz="2000" dirty="0">
                    <a:solidFill>
                      <a:schemeClr val="tx1"/>
                    </a:solidFill>
                  </a:rPr>
                  <a:t>nergy-efficient (</a:t>
                </a:r>
                <a:r>
                  <a:rPr lang="en-US" sz="2000" b="1" dirty="0">
                    <a:solidFill>
                      <a:schemeClr val="tx1"/>
                    </a:solidFill>
                  </a:rPr>
                  <a:t>RISE</a:t>
                </a:r>
                <a:r>
                  <a:rPr lang="en-US" sz="2000" dirty="0">
                    <a:solidFill>
                      <a:schemeClr val="tx1"/>
                    </a:solidFill>
                  </a:rPr>
                  <a:t>) Infrastructure Materials Lab</a:t>
                </a:r>
              </a:p>
              <a:p>
                <a:r>
                  <a:rPr lang="en-US" sz="2000" dirty="0">
                    <a:solidFill>
                      <a:schemeClr val="tx1"/>
                    </a:solidFill>
                  </a:rPr>
                  <a:t>Civil and Environmental Engineering</a:t>
                </a:r>
              </a:p>
            </p:txBody>
          </p:sp>
          <p:pic>
            <p:nvPicPr>
              <p:cNvPr id="32" name="Picture 31" descr="A picture containing indoor, sitting, mirror, sink&#10;&#10;Description automatically generated">
                <a:extLst>
                  <a:ext uri="{FF2B5EF4-FFF2-40B4-BE49-F238E27FC236}">
                    <a16:creationId xmlns:a16="http://schemas.microsoft.com/office/drawing/2014/main" id="{C7979A8C-E117-E88E-5E55-23B53F77FA8E}"/>
                  </a:ext>
                </a:extLst>
              </p:cNvPr>
              <p:cNvPicPr>
                <a:picLocks noChangeAspect="1"/>
              </p:cNvPicPr>
              <p:nvPr/>
            </p:nvPicPr>
            <p:blipFill>
              <a:blip r:embed="rId14"/>
              <a:stretch>
                <a:fillRect/>
              </a:stretch>
            </p:blipFill>
            <p:spPr>
              <a:xfrm>
                <a:off x="9333946" y="2805206"/>
                <a:ext cx="1461355" cy="970123"/>
              </a:xfrm>
              <a:prstGeom prst="rect">
                <a:avLst/>
              </a:prstGeom>
            </p:spPr>
          </p:pic>
          <p:sp>
            <p:nvSpPr>
              <p:cNvPr id="34" name="TextBox 33">
                <a:extLst>
                  <a:ext uri="{FF2B5EF4-FFF2-40B4-BE49-F238E27FC236}">
                    <a16:creationId xmlns:a16="http://schemas.microsoft.com/office/drawing/2014/main" id="{3795A716-12E9-EE32-0967-B7749ED662AD}"/>
                  </a:ext>
                </a:extLst>
              </p:cNvPr>
              <p:cNvSpPr txBox="1"/>
              <p:nvPr/>
            </p:nvSpPr>
            <p:spPr>
              <a:xfrm>
                <a:off x="6422062" y="3874619"/>
                <a:ext cx="1870562"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Materials with low carbon footprint</a:t>
                </a:r>
              </a:p>
            </p:txBody>
          </p:sp>
          <p:sp>
            <p:nvSpPr>
              <p:cNvPr id="35" name="TextBox 34">
                <a:extLst>
                  <a:ext uri="{FF2B5EF4-FFF2-40B4-BE49-F238E27FC236}">
                    <a16:creationId xmlns:a16="http://schemas.microsoft.com/office/drawing/2014/main" id="{65D76D11-1C30-AC3E-1C8C-D9F700B3D7C5}"/>
                  </a:ext>
                </a:extLst>
              </p:cNvPr>
              <p:cNvSpPr txBox="1"/>
              <p:nvPr/>
            </p:nvSpPr>
            <p:spPr>
              <a:xfrm>
                <a:off x="8814388" y="3874618"/>
                <a:ext cx="2585172" cy="584775"/>
              </a:xfrm>
              <a:prstGeom prst="rect">
                <a:avLst/>
              </a:prstGeom>
              <a:noFill/>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US" dirty="0"/>
                  <a:t>“Smart” Bendable Concrete</a:t>
                </a:r>
              </a:p>
            </p:txBody>
          </p:sp>
          <p:cxnSp>
            <p:nvCxnSpPr>
              <p:cNvPr id="36" name="Straight Arrow Connector 35">
                <a:extLst>
                  <a:ext uri="{FF2B5EF4-FFF2-40B4-BE49-F238E27FC236}">
                    <a16:creationId xmlns:a16="http://schemas.microsoft.com/office/drawing/2014/main" id="{9B2BA75D-A8C6-0EDD-858D-DC4118750C43}"/>
                  </a:ext>
                </a:extLst>
              </p:cNvPr>
              <p:cNvCxnSpPr/>
              <p:nvPr/>
            </p:nvCxnSpPr>
            <p:spPr>
              <a:xfrm>
                <a:off x="7357343" y="4479058"/>
                <a:ext cx="0" cy="365760"/>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652534C-98BF-8B9B-54FB-04B9D6AE9964}"/>
                  </a:ext>
                </a:extLst>
              </p:cNvPr>
              <p:cNvCxnSpPr/>
              <p:nvPr/>
            </p:nvCxnSpPr>
            <p:spPr>
              <a:xfrm>
                <a:off x="10134956" y="4479058"/>
                <a:ext cx="0" cy="365760"/>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0D1ED01-FC98-2B53-7FDD-908768A9265F}"/>
                  </a:ext>
                </a:extLst>
              </p:cNvPr>
              <p:cNvSpPr txBox="1"/>
              <p:nvPr/>
            </p:nvSpPr>
            <p:spPr>
              <a:xfrm>
                <a:off x="6422062" y="4908831"/>
                <a:ext cx="1870562"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Infrastructure </a:t>
                </a:r>
                <a:r>
                  <a:rPr lang="en-US" sz="1600" b="1" dirty="0">
                    <a:solidFill>
                      <a:srgbClr val="00B050"/>
                    </a:solidFill>
                    <a:latin typeface="Arial" panose="020B0604020202020204" pitchFamily="34" charset="0"/>
                    <a:cs typeface="Arial" panose="020B0604020202020204" pitchFamily="34" charset="0"/>
                  </a:rPr>
                  <a:t>Sustainability</a:t>
                </a:r>
              </a:p>
            </p:txBody>
          </p:sp>
          <p:sp>
            <p:nvSpPr>
              <p:cNvPr id="39" name="TextBox 38">
                <a:extLst>
                  <a:ext uri="{FF2B5EF4-FFF2-40B4-BE49-F238E27FC236}">
                    <a16:creationId xmlns:a16="http://schemas.microsoft.com/office/drawing/2014/main" id="{25122D80-2A25-C8CD-CE90-C702841651E2}"/>
                  </a:ext>
                </a:extLst>
              </p:cNvPr>
              <p:cNvSpPr txBox="1"/>
              <p:nvPr/>
            </p:nvSpPr>
            <p:spPr>
              <a:xfrm>
                <a:off x="9171693" y="4908831"/>
                <a:ext cx="1870562"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Infrastructure </a:t>
                </a:r>
                <a:r>
                  <a:rPr lang="en-US" sz="1600" b="1" dirty="0">
                    <a:solidFill>
                      <a:srgbClr val="00B050"/>
                    </a:solidFill>
                    <a:latin typeface="Arial" panose="020B0604020202020204" pitchFamily="34" charset="0"/>
                    <a:cs typeface="Arial" panose="020B0604020202020204" pitchFamily="34" charset="0"/>
                  </a:rPr>
                  <a:t>Resiliency</a:t>
                </a:r>
              </a:p>
            </p:txBody>
          </p:sp>
          <p:sp>
            <p:nvSpPr>
              <p:cNvPr id="40" name="TextBox 39">
                <a:extLst>
                  <a:ext uri="{FF2B5EF4-FFF2-40B4-BE49-F238E27FC236}">
                    <a16:creationId xmlns:a16="http://schemas.microsoft.com/office/drawing/2014/main" id="{940424DC-A6A7-0F56-9A71-64E4F2ABEF19}"/>
                  </a:ext>
                </a:extLst>
              </p:cNvPr>
              <p:cNvSpPr txBox="1"/>
              <p:nvPr/>
            </p:nvSpPr>
            <p:spPr>
              <a:xfrm>
                <a:off x="6422062" y="5966956"/>
                <a:ext cx="1870562"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Climate </a:t>
                </a:r>
                <a:r>
                  <a:rPr lang="en-US" sz="1600" b="1" dirty="0">
                    <a:solidFill>
                      <a:srgbClr val="00B050"/>
                    </a:solidFill>
                    <a:latin typeface="Arial" panose="020B0604020202020204" pitchFamily="34" charset="0"/>
                    <a:cs typeface="Arial" panose="020B0604020202020204" pitchFamily="34" charset="0"/>
                  </a:rPr>
                  <a:t>Mitigation</a:t>
                </a:r>
              </a:p>
            </p:txBody>
          </p:sp>
          <p:sp>
            <p:nvSpPr>
              <p:cNvPr id="41" name="TextBox 40">
                <a:extLst>
                  <a:ext uri="{FF2B5EF4-FFF2-40B4-BE49-F238E27FC236}">
                    <a16:creationId xmlns:a16="http://schemas.microsoft.com/office/drawing/2014/main" id="{F2872CA9-1891-CD41-8692-12A5192336D9}"/>
                  </a:ext>
                </a:extLst>
              </p:cNvPr>
              <p:cNvSpPr txBox="1"/>
              <p:nvPr/>
            </p:nvSpPr>
            <p:spPr>
              <a:xfrm>
                <a:off x="9166016" y="5966955"/>
                <a:ext cx="1870562"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Climate </a:t>
                </a:r>
                <a:r>
                  <a:rPr lang="en-US" sz="1600" b="1" dirty="0">
                    <a:solidFill>
                      <a:srgbClr val="00B050"/>
                    </a:solidFill>
                    <a:latin typeface="Arial" panose="020B0604020202020204" pitchFamily="34" charset="0"/>
                    <a:cs typeface="Arial" panose="020B0604020202020204" pitchFamily="34" charset="0"/>
                  </a:rPr>
                  <a:t>Adaptation</a:t>
                </a:r>
              </a:p>
            </p:txBody>
          </p:sp>
          <p:cxnSp>
            <p:nvCxnSpPr>
              <p:cNvPr id="42" name="Straight Arrow Connector 41">
                <a:extLst>
                  <a:ext uri="{FF2B5EF4-FFF2-40B4-BE49-F238E27FC236}">
                    <a16:creationId xmlns:a16="http://schemas.microsoft.com/office/drawing/2014/main" id="{7B8DB583-B763-1169-547F-F501F672CF8C}"/>
                  </a:ext>
                </a:extLst>
              </p:cNvPr>
              <p:cNvCxnSpPr/>
              <p:nvPr/>
            </p:nvCxnSpPr>
            <p:spPr>
              <a:xfrm>
                <a:off x="7379822" y="5601195"/>
                <a:ext cx="0" cy="365760"/>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BDB0F70-A47A-8C45-3F8D-8D4D03B70C5A}"/>
                  </a:ext>
                </a:extLst>
              </p:cNvPr>
              <p:cNvCxnSpPr/>
              <p:nvPr/>
            </p:nvCxnSpPr>
            <p:spPr>
              <a:xfrm>
                <a:off x="10157435" y="5601195"/>
                <a:ext cx="0" cy="365760"/>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grpSp>
        <p:pic>
          <p:nvPicPr>
            <p:cNvPr id="44" name="Picture 4" descr="Fly Ash in Stabilization, Modification and Full Depth Reclamation">
              <a:extLst>
                <a:ext uri="{FF2B5EF4-FFF2-40B4-BE49-F238E27FC236}">
                  <a16:creationId xmlns:a16="http://schemas.microsoft.com/office/drawing/2014/main" id="{FFC97D3E-2965-3BD4-7D69-FC0BE7C0E7E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49407" y="2782702"/>
              <a:ext cx="1831969" cy="11108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6853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2FD36B28-642E-5CE8-0889-B871A3A2843C}"/>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347"/>
          <a:stretch/>
        </p:blipFill>
        <p:spPr bwMode="auto">
          <a:xfrm>
            <a:off x="1275636" y="1983419"/>
            <a:ext cx="4716657" cy="35805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EF8C30-1030-4276-8B10-A859B3F40025}"/>
              </a:ext>
            </a:extLst>
          </p:cNvPr>
          <p:cNvSpPr>
            <a:spLocks noGrp="1"/>
          </p:cNvSpPr>
          <p:nvPr>
            <p:ph type="title"/>
          </p:nvPr>
        </p:nvSpPr>
        <p:spPr>
          <a:xfrm>
            <a:off x="581192" y="702157"/>
            <a:ext cx="11029616" cy="679172"/>
          </a:xfrm>
        </p:spPr>
        <p:txBody>
          <a:bodyPr>
            <a:noAutofit/>
          </a:bodyPr>
          <a:lstStyle/>
          <a:p>
            <a:pPr algn="ctr"/>
            <a:r>
              <a:rPr lang="en-US" sz="3400" cap="none" dirty="0"/>
              <a:t>Built environment has high carbon footprint</a:t>
            </a:r>
          </a:p>
        </p:txBody>
      </p:sp>
      <p:pic>
        <p:nvPicPr>
          <p:cNvPr id="8" name="Picture 4">
            <a:extLst>
              <a:ext uri="{FF2B5EF4-FFF2-40B4-BE49-F238E27FC236}">
                <a16:creationId xmlns:a16="http://schemas.microsoft.com/office/drawing/2014/main" id="{FC924651-638A-9393-9389-3337722BADB5}"/>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806"/>
          <a:stretch/>
        </p:blipFill>
        <p:spPr bwMode="auto">
          <a:xfrm>
            <a:off x="6500212" y="1632882"/>
            <a:ext cx="4933900" cy="44804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3EC2E988-BB50-5D6B-12FB-E2157B06A708}"/>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19" t="94691" r="28408" b="2638"/>
          <a:stretch/>
        </p:blipFill>
        <p:spPr bwMode="auto">
          <a:xfrm>
            <a:off x="200966" y="6514401"/>
            <a:ext cx="2140020" cy="1270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DAB2A98-E785-11E1-5D90-1F3906F1B401}"/>
              </a:ext>
              <a:ext uri="{C183D7F6-B498-43B3-948B-1728B52AA6E4}">
                <adec:decorative xmlns:adec="http://schemas.microsoft.com/office/drawing/2017/decorative" val="1"/>
              </a:ext>
            </a:extLst>
          </p:cNvPr>
          <p:cNvSpPr txBox="1"/>
          <p:nvPr/>
        </p:nvSpPr>
        <p:spPr>
          <a:xfrm>
            <a:off x="4188543" y="3865416"/>
            <a:ext cx="2566218" cy="384721"/>
          </a:xfrm>
          <a:prstGeom prst="rect">
            <a:avLst/>
          </a:prstGeom>
          <a:noFill/>
        </p:spPr>
        <p:txBody>
          <a:bodyPr wrap="square">
            <a:spAutoFit/>
          </a:bodyPr>
          <a:lstStyle/>
          <a:p>
            <a:pPr algn="ctr"/>
            <a:r>
              <a:rPr lang="en-US" sz="1900" dirty="0">
                <a:solidFill>
                  <a:schemeClr val="tx1"/>
                </a:solidFill>
              </a:rPr>
              <a:t>Construction Materials</a:t>
            </a:r>
            <a:endParaRPr lang="en-US" sz="1900" dirty="0"/>
          </a:p>
        </p:txBody>
      </p:sp>
      <p:sp>
        <p:nvSpPr>
          <p:cNvPr id="58" name="TextBox 57">
            <a:extLst>
              <a:ext uri="{FF2B5EF4-FFF2-40B4-BE49-F238E27FC236}">
                <a16:creationId xmlns:a16="http://schemas.microsoft.com/office/drawing/2014/main" id="{41F36EF9-065F-D807-9B27-0CB3479E0927}"/>
              </a:ext>
            </a:extLst>
          </p:cNvPr>
          <p:cNvSpPr txBox="1"/>
          <p:nvPr/>
        </p:nvSpPr>
        <p:spPr>
          <a:xfrm>
            <a:off x="2980985" y="5957432"/>
            <a:ext cx="6089417" cy="523220"/>
          </a:xfrm>
          <a:prstGeom prst="rect">
            <a:avLst/>
          </a:prstGeom>
          <a:noFill/>
        </p:spPr>
        <p:txBody>
          <a:bodyPr wrap="square">
            <a:spAutoFit/>
          </a:bodyPr>
          <a:lstStyle>
            <a:defPPr>
              <a:defRPr lang="en-US"/>
            </a:defPPr>
            <a:lvl1pPr algn="ctr">
              <a:defRPr>
                <a:solidFill>
                  <a:schemeClr val="accent1"/>
                </a:solidFill>
                <a:latin typeface="Arial" panose="020B0604020202020204" pitchFamily="34" charset="0"/>
                <a:cs typeface="Arial" panose="020B0604020202020204" pitchFamily="34" charset="0"/>
              </a:defRPr>
            </a:lvl1pPr>
          </a:lstStyle>
          <a:p>
            <a:r>
              <a:rPr lang="en-US" sz="2400" dirty="0">
                <a:solidFill>
                  <a:schemeClr val="tx1"/>
                </a:solidFill>
              </a:rPr>
              <a:t>We need to </a:t>
            </a:r>
            <a:r>
              <a:rPr lang="en-US" sz="2800" b="1" dirty="0">
                <a:solidFill>
                  <a:srgbClr val="00B050"/>
                </a:solidFill>
              </a:rPr>
              <a:t>mitigate</a:t>
            </a:r>
            <a:r>
              <a:rPr lang="en-US" sz="2400" dirty="0">
                <a:solidFill>
                  <a:schemeClr val="tx1"/>
                </a:solidFill>
              </a:rPr>
              <a:t> climate change</a:t>
            </a:r>
          </a:p>
        </p:txBody>
      </p:sp>
    </p:spTree>
    <p:extLst>
      <p:ext uri="{BB962C8B-B14F-4D97-AF65-F5344CB8AC3E}">
        <p14:creationId xmlns:p14="http://schemas.microsoft.com/office/powerpoint/2010/main" val="410509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48042B-2BBD-5CD4-525F-A5206CF308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76461" y="1651304"/>
            <a:ext cx="2707639" cy="2394155"/>
          </a:xfrm>
          <a:prstGeom prst="rect">
            <a:avLst/>
          </a:prstGeom>
        </p:spPr>
      </p:pic>
      <p:sp>
        <p:nvSpPr>
          <p:cNvPr id="2" name="Title 1">
            <a:extLst>
              <a:ext uri="{FF2B5EF4-FFF2-40B4-BE49-F238E27FC236}">
                <a16:creationId xmlns:a16="http://schemas.microsoft.com/office/drawing/2014/main" id="{DFE0A1C3-5CFD-4716-B379-147358017C68}"/>
              </a:ext>
            </a:extLst>
          </p:cNvPr>
          <p:cNvSpPr>
            <a:spLocks noGrp="1"/>
          </p:cNvSpPr>
          <p:nvPr>
            <p:ph type="title"/>
          </p:nvPr>
        </p:nvSpPr>
        <p:spPr/>
        <p:txBody>
          <a:bodyPr vert="horz" lIns="91440" tIns="45720" rIns="91440" bIns="45720" rtlCol="0" anchor="b">
            <a:noAutofit/>
          </a:bodyPr>
          <a:lstStyle/>
          <a:p>
            <a:pPr algn="ctr"/>
            <a:r>
              <a:rPr lang="en-US" sz="3400" cap="none" dirty="0"/>
              <a:t>Mitigate climate change through low carbon materials</a:t>
            </a:r>
          </a:p>
        </p:txBody>
      </p:sp>
      <p:pic>
        <p:nvPicPr>
          <p:cNvPr id="7170" name="Picture 2">
            <a:extLst>
              <a:ext uri="{FF2B5EF4-FFF2-40B4-BE49-F238E27FC236}">
                <a16:creationId xmlns:a16="http://schemas.microsoft.com/office/drawing/2014/main" id="{41073FD7-4F31-15EB-865A-4C61C23BDA1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363" y="1661650"/>
            <a:ext cx="3525281" cy="2394154"/>
          </a:xfrm>
          <a:prstGeom prst="rect">
            <a:avLst/>
          </a:prstGeom>
          <a:noFill/>
          <a:ln w="25400" cap="rnd">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50C5040-81DE-247A-5D49-3EAF594E242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9067" y="1661651"/>
            <a:ext cx="2707639" cy="2394155"/>
          </a:xfrm>
          <a:prstGeom prst="rect">
            <a:avLst/>
          </a:prstGeom>
        </p:spPr>
      </p:pic>
      <p:cxnSp>
        <p:nvCxnSpPr>
          <p:cNvPr id="13" name="Straight Arrow Connector 12">
            <a:extLst>
              <a:ext uri="{FF2B5EF4-FFF2-40B4-BE49-F238E27FC236}">
                <a16:creationId xmlns:a16="http://schemas.microsoft.com/office/drawing/2014/main" id="{15641DEE-2773-F049-7E2C-3CF222DA0FB2}"/>
              </a:ext>
              <a:ext uri="{C183D7F6-B498-43B3-948B-1728B52AA6E4}">
                <adec:decorative xmlns:adec="http://schemas.microsoft.com/office/drawing/2017/decorative" val="1"/>
              </a:ext>
            </a:extLst>
          </p:cNvPr>
          <p:cNvCxnSpPr>
            <a:cxnSpLocks/>
            <a:stCxn id="7" idx="3"/>
            <a:endCxn id="7170" idx="1"/>
          </p:cNvCxnSpPr>
          <p:nvPr/>
        </p:nvCxnSpPr>
        <p:spPr>
          <a:xfrm flipV="1">
            <a:off x="3366706" y="2858727"/>
            <a:ext cx="966657" cy="2"/>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63CDDD5-8926-1C52-1134-056B627658FC}"/>
              </a:ext>
              <a:ext uri="{C183D7F6-B498-43B3-948B-1728B52AA6E4}">
                <adec:decorative xmlns:adec="http://schemas.microsoft.com/office/drawing/2017/decorative" val="1"/>
              </a:ext>
            </a:extLst>
          </p:cNvPr>
          <p:cNvCxnSpPr>
            <a:cxnSpLocks/>
            <a:stCxn id="7170" idx="3"/>
          </p:cNvCxnSpPr>
          <p:nvPr/>
        </p:nvCxnSpPr>
        <p:spPr>
          <a:xfrm>
            <a:off x="7858644" y="2858727"/>
            <a:ext cx="927322" cy="1"/>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F3ACE6-0B0B-F067-9A86-8A5234542FB3}"/>
              </a:ext>
              <a:ext uri="{C183D7F6-B498-43B3-948B-1728B52AA6E4}">
                <adec:decorative xmlns:adec="http://schemas.microsoft.com/office/drawing/2017/decorative" val="1"/>
              </a:ext>
            </a:extLst>
          </p:cNvPr>
          <p:cNvCxnSpPr>
            <a:cxnSpLocks/>
          </p:cNvCxnSpPr>
          <p:nvPr/>
        </p:nvCxnSpPr>
        <p:spPr>
          <a:xfrm>
            <a:off x="2477728" y="2939845"/>
            <a:ext cx="365760" cy="157317"/>
          </a:xfrm>
          <a:prstGeom prst="line">
            <a:avLst/>
          </a:prstGeom>
          <a:ln w="28575">
            <a:solidFill>
              <a:srgbClr val="00B050"/>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9533EFA-3335-A031-9150-FD232F5D6CFD}"/>
              </a:ext>
              <a:ext uri="{C183D7F6-B498-43B3-948B-1728B52AA6E4}">
                <adec:decorative xmlns:adec="http://schemas.microsoft.com/office/drawing/2017/decorative" val="1"/>
              </a:ext>
            </a:extLst>
          </p:cNvPr>
          <p:cNvCxnSpPr>
            <a:cxnSpLocks/>
          </p:cNvCxnSpPr>
          <p:nvPr/>
        </p:nvCxnSpPr>
        <p:spPr>
          <a:xfrm>
            <a:off x="10633585" y="2925178"/>
            <a:ext cx="320040" cy="157317"/>
          </a:xfrm>
          <a:prstGeom prst="line">
            <a:avLst/>
          </a:prstGeom>
          <a:ln w="28575">
            <a:solidFill>
              <a:srgbClr val="00B050"/>
            </a:solidFill>
            <a:prstDash val="sysDash"/>
            <a:tailEnd type="ova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E8341A6E-68C2-E17B-CD37-205601DB7BB7}"/>
              </a:ext>
              <a:ext uri="{C183D7F6-B498-43B3-948B-1728B52AA6E4}">
                <adec:decorative xmlns:adec="http://schemas.microsoft.com/office/drawing/2017/decorative" val="1"/>
              </a:ext>
            </a:extLst>
          </p:cNvPr>
          <p:cNvGrpSpPr/>
          <p:nvPr/>
        </p:nvGrpSpPr>
        <p:grpSpPr>
          <a:xfrm>
            <a:off x="581192" y="4055804"/>
            <a:ext cx="11029616" cy="2580967"/>
            <a:chOff x="581192" y="4055804"/>
            <a:chExt cx="11029616" cy="2580967"/>
          </a:xfrm>
        </p:grpSpPr>
        <p:pic>
          <p:nvPicPr>
            <p:cNvPr id="50" name="Picture 2" descr="4th Doctoral school LC3 - Characterisation methods of blended ...">
              <a:extLst>
                <a:ext uri="{FF2B5EF4-FFF2-40B4-BE49-F238E27FC236}">
                  <a16:creationId xmlns:a16="http://schemas.microsoft.com/office/drawing/2014/main" id="{BFF6DF5E-52BC-1CC6-2041-9BC632AE228A}"/>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l="-632"/>
            <a:stretch/>
          </p:blipFill>
          <p:spPr bwMode="auto">
            <a:xfrm>
              <a:off x="956822" y="4585269"/>
              <a:ext cx="2160281" cy="835207"/>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8859275B-C6B0-30B8-A83D-8AE6154BC650}"/>
                </a:ext>
              </a:extLst>
            </p:cNvPr>
            <p:cNvSpPr txBox="1"/>
            <p:nvPr/>
          </p:nvSpPr>
          <p:spPr>
            <a:xfrm>
              <a:off x="869965" y="5650727"/>
              <a:ext cx="2160281" cy="584775"/>
            </a:xfrm>
            <a:prstGeom prst="rect">
              <a:avLst/>
            </a:prstGeom>
            <a:noFill/>
          </p:spPr>
          <p:txBody>
            <a:bodyPr wrap="square">
              <a:spAutoFit/>
            </a:bodyPr>
            <a:lstStyle>
              <a:defPPr>
                <a:defRPr lang="en-US"/>
              </a:defPPr>
              <a:lvl1pPr algn="ctr">
                <a:defRPr sz="1600">
                  <a:solidFill>
                    <a:schemeClr val="accent1"/>
                  </a:solidFill>
                  <a:latin typeface="Arial" panose="020B0604020202020204" pitchFamily="34" charset="0"/>
                  <a:cs typeface="Arial" panose="020B0604020202020204" pitchFamily="34" charset="0"/>
                </a:defRPr>
              </a:lvl1pPr>
            </a:lstStyle>
            <a:p>
              <a:r>
                <a:rPr lang="en-US" dirty="0"/>
                <a:t>Alternative cementitious material</a:t>
              </a:r>
            </a:p>
          </p:txBody>
        </p:sp>
        <p:sp>
          <p:nvSpPr>
            <p:cNvPr id="52" name="Rectangle 51">
              <a:extLst>
                <a:ext uri="{FF2B5EF4-FFF2-40B4-BE49-F238E27FC236}">
                  <a16:creationId xmlns:a16="http://schemas.microsoft.com/office/drawing/2014/main" id="{09FDDA1D-F667-40A9-206A-78F37BD1EE23}"/>
                </a:ext>
              </a:extLst>
            </p:cNvPr>
            <p:cNvSpPr/>
            <p:nvPr/>
          </p:nvSpPr>
          <p:spPr>
            <a:xfrm>
              <a:off x="1249021" y="6288585"/>
              <a:ext cx="1454244"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Xu K., </a:t>
              </a:r>
              <a:r>
                <a:rPr lang="en-US" sz="1100" b="1" dirty="0">
                  <a:latin typeface="Arial" panose="020B0604020202020204" pitchFamily="34" charset="0"/>
                  <a:cs typeface="Arial" panose="020B0604020202020204" pitchFamily="34" charset="0"/>
                </a:rPr>
                <a:t>Jin, Q.</a:t>
              </a:r>
              <a:r>
                <a:rPr lang="en-US" sz="1100" dirty="0">
                  <a:latin typeface="Arial" panose="020B0604020202020204" pitchFamily="34" charset="0"/>
                  <a:cs typeface="Arial" panose="020B0604020202020204" pitchFamily="34" charset="0"/>
                </a:rPr>
                <a:t>, et al. </a:t>
              </a:r>
            </a:p>
          </p:txBody>
        </p:sp>
        <p:sp>
          <p:nvSpPr>
            <p:cNvPr id="29" name="Rectangle: Rounded Corners 28">
              <a:extLst>
                <a:ext uri="{FF2B5EF4-FFF2-40B4-BE49-F238E27FC236}">
                  <a16:creationId xmlns:a16="http://schemas.microsoft.com/office/drawing/2014/main" id="{F96E36F6-8569-3A80-F4E1-4B7F4F72393C}"/>
                </a:ext>
              </a:extLst>
            </p:cNvPr>
            <p:cNvSpPr/>
            <p:nvPr/>
          </p:nvSpPr>
          <p:spPr>
            <a:xfrm>
              <a:off x="581192" y="4316360"/>
              <a:ext cx="11029616" cy="2320411"/>
            </a:xfrm>
            <a:prstGeom prst="roundRect">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2" descr="Waste Glass in Concrete; Pros and Cons - Concrete Decor">
              <a:extLst>
                <a:ext uri="{FF2B5EF4-FFF2-40B4-BE49-F238E27FC236}">
                  <a16:creationId xmlns:a16="http://schemas.microsoft.com/office/drawing/2014/main" id="{3463A86D-32C3-FB79-6652-C48469081E5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016"/>
            <a:stretch/>
          </p:blipFill>
          <p:spPr bwMode="auto">
            <a:xfrm>
              <a:off x="5229417" y="4472472"/>
              <a:ext cx="1281749" cy="1261650"/>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DCDF5E82-E16C-FFD5-7B1B-CA35445CE912}"/>
                </a:ext>
              </a:extLst>
            </p:cNvPr>
            <p:cNvSpPr txBox="1"/>
            <p:nvPr/>
          </p:nvSpPr>
          <p:spPr>
            <a:xfrm>
              <a:off x="3236014" y="5744742"/>
              <a:ext cx="3283454" cy="584775"/>
            </a:xfrm>
            <a:prstGeom prst="rect">
              <a:avLst/>
            </a:prstGeom>
            <a:noFill/>
          </p:spPr>
          <p:txBody>
            <a:bodyPr wrap="square">
              <a:spAutoFit/>
            </a:bodyPr>
            <a:lstStyle>
              <a:defPPr>
                <a:defRPr lang="en-US"/>
              </a:defPPr>
              <a:lvl1pPr algn="ctr">
                <a:defRPr sz="1600">
                  <a:solidFill>
                    <a:schemeClr val="accent1"/>
                  </a:solidFill>
                  <a:latin typeface="Arial" panose="020B0604020202020204" pitchFamily="34" charset="0"/>
                  <a:cs typeface="Arial" panose="020B0604020202020204" pitchFamily="34" charset="0"/>
                </a:defRPr>
              </a:lvl1pPr>
            </a:lstStyle>
            <a:p>
              <a:r>
                <a:rPr lang="en-US" dirty="0"/>
                <a:t>Recycled industrial and construction waste</a:t>
              </a:r>
            </a:p>
          </p:txBody>
        </p:sp>
        <p:sp>
          <p:nvSpPr>
            <p:cNvPr id="58" name="Rectangle 57">
              <a:extLst>
                <a:ext uri="{FF2B5EF4-FFF2-40B4-BE49-F238E27FC236}">
                  <a16:creationId xmlns:a16="http://schemas.microsoft.com/office/drawing/2014/main" id="{D64C4008-A5C1-4AD0-9FF6-D1978901A2B5}"/>
                </a:ext>
              </a:extLst>
            </p:cNvPr>
            <p:cNvSpPr/>
            <p:nvPr/>
          </p:nvSpPr>
          <p:spPr>
            <a:xfrm>
              <a:off x="4010263" y="6297686"/>
              <a:ext cx="1564852"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Paul A., </a:t>
              </a:r>
              <a:r>
                <a:rPr lang="en-US" sz="1100" b="1" dirty="0">
                  <a:latin typeface="Arial" panose="020B0604020202020204" pitchFamily="34" charset="0"/>
                  <a:cs typeface="Arial" panose="020B0604020202020204" pitchFamily="34" charset="0"/>
                </a:rPr>
                <a:t>Jin, Q.</a:t>
              </a:r>
              <a:r>
                <a:rPr lang="en-US" sz="1100" dirty="0">
                  <a:latin typeface="Arial" panose="020B0604020202020204" pitchFamily="34" charset="0"/>
                  <a:cs typeface="Arial" panose="020B0604020202020204" pitchFamily="34" charset="0"/>
                </a:rPr>
                <a:t>, et al. </a:t>
              </a:r>
            </a:p>
          </p:txBody>
        </p:sp>
        <p:pic>
          <p:nvPicPr>
            <p:cNvPr id="60" name="Picture 59">
              <a:extLst>
                <a:ext uri="{FF2B5EF4-FFF2-40B4-BE49-F238E27FC236}">
                  <a16:creationId xmlns:a16="http://schemas.microsoft.com/office/drawing/2014/main" id="{CC40212F-347F-5D88-E79E-BFECA1DE11D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8732"/>
            <a:stretch/>
          </p:blipFill>
          <p:spPr>
            <a:xfrm>
              <a:off x="9379237" y="4454175"/>
              <a:ext cx="1551606" cy="1416903"/>
            </a:xfrm>
            <a:prstGeom prst="rect">
              <a:avLst/>
            </a:prstGeom>
          </p:spPr>
        </p:pic>
        <p:sp>
          <p:nvSpPr>
            <p:cNvPr id="61" name="TextBox 60">
              <a:extLst>
                <a:ext uri="{FF2B5EF4-FFF2-40B4-BE49-F238E27FC236}">
                  <a16:creationId xmlns:a16="http://schemas.microsoft.com/office/drawing/2014/main" id="{7869E166-8CE7-0FE5-7B28-03DBFA942454}"/>
                </a:ext>
              </a:extLst>
            </p:cNvPr>
            <p:cNvSpPr txBox="1"/>
            <p:nvPr/>
          </p:nvSpPr>
          <p:spPr>
            <a:xfrm>
              <a:off x="9074899" y="5913195"/>
              <a:ext cx="2160281" cy="338554"/>
            </a:xfrm>
            <a:prstGeom prst="rect">
              <a:avLst/>
            </a:prstGeom>
            <a:noFill/>
          </p:spPr>
          <p:txBody>
            <a:bodyPr wrap="square">
              <a:spAutoFit/>
            </a:bodyPr>
            <a:lstStyle>
              <a:defPPr>
                <a:defRPr lang="en-US"/>
              </a:defPPr>
              <a:lvl1pPr algn="ctr">
                <a:defRPr sz="1600">
                  <a:solidFill>
                    <a:schemeClr val="accent1"/>
                  </a:solidFill>
                  <a:latin typeface="Arial" panose="020B0604020202020204" pitchFamily="34" charset="0"/>
                  <a:cs typeface="Arial" panose="020B0604020202020204" pitchFamily="34" charset="0"/>
                </a:defRPr>
              </a:lvl1pPr>
            </a:lstStyle>
            <a:p>
              <a:r>
                <a:rPr lang="en-US" dirty="0"/>
                <a:t>Biofuel residues</a:t>
              </a:r>
            </a:p>
          </p:txBody>
        </p:sp>
        <p:sp>
          <p:nvSpPr>
            <p:cNvPr id="65" name="Rectangle 64">
              <a:extLst>
                <a:ext uri="{FF2B5EF4-FFF2-40B4-BE49-F238E27FC236}">
                  <a16:creationId xmlns:a16="http://schemas.microsoft.com/office/drawing/2014/main" id="{A0D3EB52-A333-9960-03C2-4AC375DFB5B2}"/>
                </a:ext>
              </a:extLst>
            </p:cNvPr>
            <p:cNvSpPr/>
            <p:nvPr/>
          </p:nvSpPr>
          <p:spPr>
            <a:xfrm>
              <a:off x="9354376" y="6274269"/>
              <a:ext cx="1681871"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Li J., </a:t>
              </a:r>
              <a:r>
                <a:rPr lang="en-US" sz="1100" b="1" dirty="0">
                  <a:latin typeface="Arial" panose="020B0604020202020204" pitchFamily="34" charset="0"/>
                  <a:cs typeface="Arial" panose="020B0604020202020204" pitchFamily="34" charset="0"/>
                </a:rPr>
                <a:t>Jin, Q.</a:t>
              </a:r>
              <a:r>
                <a:rPr lang="en-US" sz="1100" dirty="0">
                  <a:latin typeface="Arial" panose="020B0604020202020204" pitchFamily="34" charset="0"/>
                  <a:cs typeface="Arial" panose="020B0604020202020204" pitchFamily="34" charset="0"/>
                </a:rPr>
                <a:t>, et al. 2022</a:t>
              </a:r>
            </a:p>
          </p:txBody>
        </p:sp>
        <p:cxnSp>
          <p:nvCxnSpPr>
            <p:cNvPr id="66" name="Straight Arrow Connector 65">
              <a:extLst>
                <a:ext uri="{FF2B5EF4-FFF2-40B4-BE49-F238E27FC236}">
                  <a16:creationId xmlns:a16="http://schemas.microsoft.com/office/drawing/2014/main" id="{38E130EA-39EA-7C2B-1205-B04065FED49F}"/>
                </a:ext>
              </a:extLst>
            </p:cNvPr>
            <p:cNvCxnSpPr>
              <a:cxnSpLocks/>
              <a:stCxn id="29" idx="0"/>
              <a:endCxn id="7170" idx="2"/>
            </p:cNvCxnSpPr>
            <p:nvPr/>
          </p:nvCxnSpPr>
          <p:spPr>
            <a:xfrm flipV="1">
              <a:off x="6096000" y="4055804"/>
              <a:ext cx="4" cy="260556"/>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pic>
          <p:nvPicPr>
            <p:cNvPr id="7172" name="Picture 4" descr="Fly Ash in Stabilization, Modification and Full Depth Reclamation">
              <a:extLst>
                <a:ext uri="{FF2B5EF4-FFF2-40B4-BE49-F238E27FC236}">
                  <a16:creationId xmlns:a16="http://schemas.microsoft.com/office/drawing/2014/main" id="{53350D70-E48A-168D-085E-E75BADE9F9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2974" y="4396448"/>
              <a:ext cx="2527169" cy="1532355"/>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a:extLst>
                <a:ext uri="{FF2B5EF4-FFF2-40B4-BE49-F238E27FC236}">
                  <a16:creationId xmlns:a16="http://schemas.microsoft.com/office/drawing/2014/main" id="{1CE4049C-F507-FFDF-CFA9-56BB40856C34}"/>
                </a:ext>
              </a:extLst>
            </p:cNvPr>
            <p:cNvSpPr/>
            <p:nvPr/>
          </p:nvSpPr>
          <p:spPr>
            <a:xfrm>
              <a:off x="7127769" y="6297686"/>
              <a:ext cx="1338828" cy="261610"/>
            </a:xfrm>
            <a:prstGeom prst="rect">
              <a:avLst/>
            </a:prstGeom>
          </p:spPr>
          <p:txBody>
            <a:bodyPr wrap="none">
              <a:spAutoFit/>
            </a:bodyPr>
            <a:lstStyle/>
            <a:p>
              <a:r>
                <a:rPr lang="en-US" sz="1100" b="1" dirty="0" err="1">
                  <a:latin typeface="Arial" panose="020B0604020202020204" pitchFamily="34" charset="0"/>
                  <a:cs typeface="Arial" panose="020B0604020202020204" pitchFamily="34" charset="0"/>
                </a:rPr>
                <a:t>Jin</a:t>
              </a:r>
              <a:r>
                <a:rPr lang="en-US" sz="1100" b="1" dirty="0">
                  <a:latin typeface="Arial" panose="020B0604020202020204" pitchFamily="34" charset="0"/>
                  <a:cs typeface="Arial" panose="020B0604020202020204" pitchFamily="34" charset="0"/>
                </a:rPr>
                <a:t>, Q. </a:t>
              </a:r>
              <a:r>
                <a:rPr lang="en-US" sz="1100" dirty="0">
                  <a:latin typeface="Arial" panose="020B0604020202020204" pitchFamily="34" charset="0"/>
                  <a:cs typeface="Arial" panose="020B0604020202020204" pitchFamily="34" charset="0"/>
                </a:rPr>
                <a:t>and Ma H.</a:t>
              </a:r>
            </a:p>
          </p:txBody>
        </p:sp>
        <p:sp>
          <p:nvSpPr>
            <p:cNvPr id="70" name="TextBox 69">
              <a:extLst>
                <a:ext uri="{FF2B5EF4-FFF2-40B4-BE49-F238E27FC236}">
                  <a16:creationId xmlns:a16="http://schemas.microsoft.com/office/drawing/2014/main" id="{91F72762-8791-DDF8-4246-F802887E1EA8}"/>
                </a:ext>
              </a:extLst>
            </p:cNvPr>
            <p:cNvSpPr txBox="1"/>
            <p:nvPr/>
          </p:nvSpPr>
          <p:spPr>
            <a:xfrm>
              <a:off x="6096004" y="5899306"/>
              <a:ext cx="3283454" cy="338554"/>
            </a:xfrm>
            <a:prstGeom prst="rect">
              <a:avLst/>
            </a:prstGeom>
            <a:noFill/>
          </p:spPr>
          <p:txBody>
            <a:bodyPr wrap="square">
              <a:spAutoFit/>
            </a:bodyPr>
            <a:lstStyle>
              <a:defPPr>
                <a:defRPr lang="en-US"/>
              </a:defPPr>
              <a:lvl1pPr algn="ctr">
                <a:defRPr sz="1600">
                  <a:solidFill>
                    <a:schemeClr val="accent1"/>
                  </a:solidFill>
                  <a:latin typeface="Arial" panose="020B0604020202020204" pitchFamily="34" charset="0"/>
                  <a:cs typeface="Arial" panose="020B0604020202020204" pitchFamily="34" charset="0"/>
                </a:defRPr>
              </a:lvl1pPr>
            </a:lstStyle>
            <a:p>
              <a:r>
                <a:rPr lang="en-US" dirty="0"/>
                <a:t>Coal ashes</a:t>
              </a:r>
            </a:p>
          </p:txBody>
        </p:sp>
        <p:pic>
          <p:nvPicPr>
            <p:cNvPr id="25" name="Picture 2" descr="5 Tips for Recycling Your Construction Waste">
              <a:extLst>
                <a:ext uri="{FF2B5EF4-FFF2-40B4-BE49-F238E27FC236}">
                  <a16:creationId xmlns:a16="http://schemas.microsoft.com/office/drawing/2014/main" id="{742403AC-1AA9-8E50-C8E0-3F53667454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5666" y="4469083"/>
              <a:ext cx="1760245" cy="1274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525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2" presetClass="entr" presetSubtype="8"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AE38B2-340E-E4CB-D2C3-16B95BC396C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93681" y="1714293"/>
            <a:ext cx="6653528" cy="3742609"/>
          </a:xfrm>
          <a:prstGeom prst="rect">
            <a:avLst/>
          </a:prstGeom>
        </p:spPr>
      </p:pic>
      <p:sp>
        <p:nvSpPr>
          <p:cNvPr id="2" name="Title 1">
            <a:extLst>
              <a:ext uri="{FF2B5EF4-FFF2-40B4-BE49-F238E27FC236}">
                <a16:creationId xmlns:a16="http://schemas.microsoft.com/office/drawing/2014/main" id="{C1EF8C30-1030-4276-8B10-A859B3F40025}"/>
              </a:ext>
            </a:extLst>
          </p:cNvPr>
          <p:cNvSpPr>
            <a:spLocks noGrp="1"/>
          </p:cNvSpPr>
          <p:nvPr>
            <p:ph type="title"/>
          </p:nvPr>
        </p:nvSpPr>
        <p:spPr>
          <a:xfrm>
            <a:off x="581192" y="702157"/>
            <a:ext cx="11029616" cy="679172"/>
          </a:xfrm>
        </p:spPr>
        <p:txBody>
          <a:bodyPr>
            <a:noAutofit/>
          </a:bodyPr>
          <a:lstStyle/>
          <a:p>
            <a:pPr algn="ctr"/>
            <a:r>
              <a:rPr lang="en-US" sz="3400" cap="none" dirty="0"/>
              <a:t>Climate disasters demand resilient built environment  </a:t>
            </a:r>
          </a:p>
        </p:txBody>
      </p:sp>
      <p:pic>
        <p:nvPicPr>
          <p:cNvPr id="28" name="Picture 12">
            <a:extLst>
              <a:ext uri="{FF2B5EF4-FFF2-40B4-BE49-F238E27FC236}">
                <a16:creationId xmlns:a16="http://schemas.microsoft.com/office/drawing/2014/main" id="{4CFC2DD7-17C6-DBA1-C1CF-4F665860E0B6}"/>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844"/>
          <a:stretch/>
        </p:blipFill>
        <p:spPr bwMode="auto">
          <a:xfrm>
            <a:off x="422997" y="1707098"/>
            <a:ext cx="2011075" cy="12571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7EA5213E-E6FF-D0AD-6030-FCEE8E746CE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5321" y="1707098"/>
            <a:ext cx="2095500" cy="1365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4995DEFE-8C3C-03EF-E489-3DD1A70D4060}"/>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219" y="3275244"/>
            <a:ext cx="2011074" cy="1340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4C999BA0-1AE9-068B-C940-67E8C8815D15}"/>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999"/>
          <a:stretch/>
        </p:blipFill>
        <p:spPr bwMode="auto">
          <a:xfrm>
            <a:off x="405134" y="4966307"/>
            <a:ext cx="2011074" cy="1340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2" name="Picture 14">
            <a:extLst>
              <a:ext uri="{FF2B5EF4-FFF2-40B4-BE49-F238E27FC236}">
                <a16:creationId xmlns:a16="http://schemas.microsoft.com/office/drawing/2014/main" id="{C50B4A66-02EF-A4D0-710C-5B4E249066F3}"/>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06" r="12731"/>
          <a:stretch/>
        </p:blipFill>
        <p:spPr bwMode="auto">
          <a:xfrm>
            <a:off x="9649777" y="3330206"/>
            <a:ext cx="2072891" cy="14037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FD69EB46-E423-4491-7CA6-C1F96B941838}"/>
              </a:ext>
              <a:ext uri="{C183D7F6-B498-43B3-948B-1728B52AA6E4}">
                <adec:decorative xmlns:adec="http://schemas.microsoft.com/office/drawing/2017/decorative" val="1"/>
              </a:ext>
            </a:extLst>
          </p:cNvPr>
          <p:cNvCxnSpPr>
            <a:cxnSpLocks/>
            <a:stCxn id="28" idx="3"/>
          </p:cNvCxnSpPr>
          <p:nvPr/>
        </p:nvCxnSpPr>
        <p:spPr>
          <a:xfrm>
            <a:off x="2434072" y="2335662"/>
            <a:ext cx="1587065" cy="939582"/>
          </a:xfrm>
          <a:prstGeom prst="line">
            <a:avLst/>
          </a:prstGeom>
          <a:ln w="19050"/>
          <a:effectLst>
            <a:outerShdw blurRad="50800" dist="38100" dir="2700000" algn="tl" rotWithShape="0">
              <a:schemeClr val="tx1">
                <a:alpha val="40000"/>
              </a:schemeClr>
            </a:outerShdw>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1065FBAA-5660-3C49-CE73-9548311DB8E4}"/>
              </a:ext>
              <a:ext uri="{C183D7F6-B498-43B3-948B-1728B52AA6E4}">
                <adec:decorative xmlns:adec="http://schemas.microsoft.com/office/drawing/2017/decorative" val="1"/>
              </a:ext>
            </a:extLst>
          </p:cNvPr>
          <p:cNvCxnSpPr>
            <a:cxnSpLocks/>
            <a:stCxn id="30" idx="3"/>
          </p:cNvCxnSpPr>
          <p:nvPr/>
        </p:nvCxnSpPr>
        <p:spPr>
          <a:xfrm flipV="1">
            <a:off x="2411293" y="3540124"/>
            <a:ext cx="907436" cy="405478"/>
          </a:xfrm>
          <a:prstGeom prst="line">
            <a:avLst/>
          </a:prstGeom>
          <a:ln w="19050"/>
          <a:effectLst>
            <a:outerShdw blurRad="50800" dist="38100" dir="2700000" algn="tl" rotWithShape="0">
              <a:schemeClr val="tx1">
                <a:alpha val="40000"/>
              </a:schemeClr>
            </a:outerShdw>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E8B7C970-07E5-438A-07D1-750D59393EF7}"/>
              </a:ext>
              <a:ext uri="{C183D7F6-B498-43B3-948B-1728B52AA6E4}">
                <adec:decorative xmlns:adec="http://schemas.microsoft.com/office/drawing/2017/decorative" val="1"/>
              </a:ext>
            </a:extLst>
          </p:cNvPr>
          <p:cNvCxnSpPr>
            <a:cxnSpLocks/>
            <a:stCxn id="31" idx="3"/>
          </p:cNvCxnSpPr>
          <p:nvPr/>
        </p:nvCxnSpPr>
        <p:spPr>
          <a:xfrm flipV="1">
            <a:off x="2416208" y="4825878"/>
            <a:ext cx="2427957" cy="810787"/>
          </a:xfrm>
          <a:prstGeom prst="line">
            <a:avLst/>
          </a:prstGeom>
          <a:ln w="19050"/>
          <a:effectLst>
            <a:outerShdw blurRad="50800" dist="38100" dir="2700000" algn="tl" rotWithShape="0">
              <a:schemeClr val="tx1">
                <a:alpha val="40000"/>
              </a:schemeClr>
            </a:outerShdw>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293C1990-5126-BAA0-A523-E43C29D461C8}"/>
              </a:ext>
              <a:ext uri="{C183D7F6-B498-43B3-948B-1728B52AA6E4}">
                <adec:decorative xmlns:adec="http://schemas.microsoft.com/office/drawing/2017/decorative" val="1"/>
              </a:ext>
            </a:extLst>
          </p:cNvPr>
          <p:cNvCxnSpPr>
            <a:cxnSpLocks/>
            <a:endCxn id="29" idx="1"/>
          </p:cNvCxnSpPr>
          <p:nvPr/>
        </p:nvCxnSpPr>
        <p:spPr>
          <a:xfrm flipV="1">
            <a:off x="6253316" y="2389723"/>
            <a:ext cx="3382005" cy="621367"/>
          </a:xfrm>
          <a:prstGeom prst="line">
            <a:avLst/>
          </a:prstGeom>
          <a:ln w="19050"/>
          <a:effectLst>
            <a:outerShdw blurRad="50800" dist="38100" dir="2700000" algn="tl" rotWithShape="0">
              <a:schemeClr val="tx1">
                <a:alpha val="40000"/>
              </a:schemeClr>
            </a:outerShdw>
          </a:effectLst>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90D98446-7F98-9CD0-47EE-677D53816258}"/>
              </a:ext>
            </a:extLst>
          </p:cNvPr>
          <p:cNvSpPr txBox="1"/>
          <p:nvPr/>
        </p:nvSpPr>
        <p:spPr>
          <a:xfrm>
            <a:off x="2976073" y="5942686"/>
            <a:ext cx="6089417" cy="523220"/>
          </a:xfrm>
          <a:prstGeom prst="rect">
            <a:avLst/>
          </a:prstGeom>
          <a:noFill/>
        </p:spPr>
        <p:txBody>
          <a:bodyPr wrap="square">
            <a:spAutoFit/>
          </a:bodyPr>
          <a:lstStyle>
            <a:defPPr>
              <a:defRPr lang="en-US"/>
            </a:defPPr>
            <a:lvl1pPr algn="ctr">
              <a:defRPr>
                <a:solidFill>
                  <a:schemeClr val="accent1"/>
                </a:solidFill>
                <a:latin typeface="Arial" panose="020B0604020202020204" pitchFamily="34" charset="0"/>
                <a:cs typeface="Arial" panose="020B0604020202020204" pitchFamily="34" charset="0"/>
              </a:defRPr>
            </a:lvl1pPr>
          </a:lstStyle>
          <a:p>
            <a:r>
              <a:rPr lang="en-US" sz="2400" dirty="0">
                <a:solidFill>
                  <a:schemeClr val="tx1"/>
                </a:solidFill>
              </a:rPr>
              <a:t>We need to </a:t>
            </a:r>
            <a:r>
              <a:rPr lang="en-US" sz="2800" b="1" dirty="0">
                <a:solidFill>
                  <a:srgbClr val="00B050"/>
                </a:solidFill>
              </a:rPr>
              <a:t>adapt</a:t>
            </a:r>
            <a:r>
              <a:rPr lang="en-US" sz="2400" dirty="0">
                <a:solidFill>
                  <a:schemeClr val="tx1"/>
                </a:solidFill>
              </a:rPr>
              <a:t> to climate change</a:t>
            </a:r>
          </a:p>
        </p:txBody>
      </p:sp>
      <p:pic>
        <p:nvPicPr>
          <p:cNvPr id="38" name="Picture 2">
            <a:extLst>
              <a:ext uri="{FF2B5EF4-FFF2-40B4-BE49-F238E27FC236}">
                <a16:creationId xmlns:a16="http://schemas.microsoft.com/office/drawing/2014/main" id="{0932A0D4-A556-96BF-645A-970EC28D02EA}"/>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34218" y="4939308"/>
            <a:ext cx="2088450" cy="13677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39" name="Straight Connector 38">
            <a:extLst>
              <a:ext uri="{FF2B5EF4-FFF2-40B4-BE49-F238E27FC236}">
                <a16:creationId xmlns:a16="http://schemas.microsoft.com/office/drawing/2014/main" id="{2E60E16F-608F-8EDE-550F-5C0DACE6451E}"/>
              </a:ext>
              <a:ext uri="{C183D7F6-B498-43B3-948B-1728B52AA6E4}">
                <adec:decorative xmlns:adec="http://schemas.microsoft.com/office/drawing/2017/decorative" val="1"/>
              </a:ext>
            </a:extLst>
          </p:cNvPr>
          <p:cNvCxnSpPr>
            <a:cxnSpLocks/>
          </p:cNvCxnSpPr>
          <p:nvPr/>
        </p:nvCxnSpPr>
        <p:spPr>
          <a:xfrm>
            <a:off x="9065490" y="3484190"/>
            <a:ext cx="584287" cy="547890"/>
          </a:xfrm>
          <a:prstGeom prst="line">
            <a:avLst/>
          </a:prstGeom>
          <a:ln w="19050"/>
          <a:effectLst>
            <a:outerShdw blurRad="50800" dist="38100" dir="2700000" algn="tl" rotWithShape="0">
              <a:schemeClr val="tx1">
                <a:alpha val="40000"/>
              </a:schemeClr>
            </a:outerShdw>
          </a:effectLst>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74560ADE-BD51-8D19-A72B-5C364199E1CE}"/>
              </a:ext>
              <a:ext uri="{C183D7F6-B498-43B3-948B-1728B52AA6E4}">
                <adec:decorative xmlns:adec="http://schemas.microsoft.com/office/drawing/2017/decorative" val="1"/>
              </a:ext>
            </a:extLst>
          </p:cNvPr>
          <p:cNvCxnSpPr>
            <a:cxnSpLocks/>
          </p:cNvCxnSpPr>
          <p:nvPr/>
        </p:nvCxnSpPr>
        <p:spPr>
          <a:xfrm>
            <a:off x="8613058" y="3945602"/>
            <a:ext cx="1022263" cy="1682585"/>
          </a:xfrm>
          <a:prstGeom prst="line">
            <a:avLst/>
          </a:prstGeom>
          <a:ln w="19050"/>
          <a:effectLst>
            <a:outerShdw blurRad="50800" dist="38100" dir="2700000" algn="tl" rotWithShape="0">
              <a:schemeClr val="tx1">
                <a:alpha val="40000"/>
              </a:schemeClr>
            </a:outerShdw>
          </a:effectLst>
        </p:spPr>
        <p:style>
          <a:lnRef idx="1">
            <a:schemeClr val="dk1"/>
          </a:lnRef>
          <a:fillRef idx="0">
            <a:schemeClr val="dk1"/>
          </a:fillRef>
          <a:effectRef idx="0">
            <a:schemeClr val="dk1"/>
          </a:effectRef>
          <a:fontRef idx="minor">
            <a:schemeClr val="tx1"/>
          </a:fontRef>
        </p:style>
      </p:cxnSp>
      <p:pic>
        <p:nvPicPr>
          <p:cNvPr id="41" name="Picture 40">
            <a:extLst>
              <a:ext uri="{FF2B5EF4-FFF2-40B4-BE49-F238E27FC236}">
                <a16:creationId xmlns:a16="http://schemas.microsoft.com/office/drawing/2014/main" id="{594DE4CC-E3DB-F034-F580-4683B4E9DF3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405549" y="1770120"/>
            <a:ext cx="3230464" cy="376539"/>
          </a:xfrm>
          <a:prstGeom prst="rect">
            <a:avLst/>
          </a:prstGeom>
        </p:spPr>
      </p:pic>
    </p:spTree>
    <p:extLst>
      <p:ext uri="{BB962C8B-B14F-4D97-AF65-F5344CB8AC3E}">
        <p14:creationId xmlns:p14="http://schemas.microsoft.com/office/powerpoint/2010/main" val="352268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0A1C3-5CFD-4716-B379-147358017C68}"/>
              </a:ext>
            </a:extLst>
          </p:cNvPr>
          <p:cNvSpPr>
            <a:spLocks noGrp="1"/>
          </p:cNvSpPr>
          <p:nvPr>
            <p:ph type="title"/>
          </p:nvPr>
        </p:nvSpPr>
        <p:spPr/>
        <p:txBody>
          <a:bodyPr vert="horz" lIns="91440" tIns="45720" rIns="91440" bIns="45720" rtlCol="0" anchor="b">
            <a:noAutofit/>
          </a:bodyPr>
          <a:lstStyle/>
          <a:p>
            <a:pPr algn="ctr"/>
            <a:r>
              <a:rPr lang="en-US" sz="3400" cap="none" dirty="0"/>
              <a:t>Adapt to climate change through resilient and smart materials</a:t>
            </a:r>
          </a:p>
        </p:txBody>
      </p:sp>
      <p:pic>
        <p:nvPicPr>
          <p:cNvPr id="28" name="Picture 14" descr="Japan Tsunami 2011 | Natur, Katastrophen">
            <a:extLst>
              <a:ext uri="{FF2B5EF4-FFF2-40B4-BE49-F238E27FC236}">
                <a16:creationId xmlns:a16="http://schemas.microsoft.com/office/drawing/2014/main" id="{DC1F33CC-4157-F4DC-74D3-7654485408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06" r="12731"/>
          <a:stretch/>
        </p:blipFill>
        <p:spPr bwMode="auto">
          <a:xfrm>
            <a:off x="767298" y="1798093"/>
            <a:ext cx="2072891" cy="1403747"/>
          </a:xfrm>
          <a:prstGeom prst="rect">
            <a:avLst/>
          </a:prstGeom>
          <a:ln>
            <a:noFill/>
          </a:ln>
          <a:effectLst/>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57F88B96-11B0-D458-12B4-9FB9F2213E35}"/>
              </a:ext>
              <a:ext uri="{C183D7F6-B498-43B3-948B-1728B52AA6E4}">
                <adec:decorative xmlns:adec="http://schemas.microsoft.com/office/drawing/2017/decorative" val="1"/>
              </a:ext>
            </a:extLst>
          </p:cNvPr>
          <p:cNvGrpSpPr/>
          <p:nvPr/>
        </p:nvGrpSpPr>
        <p:grpSpPr>
          <a:xfrm>
            <a:off x="581192" y="4141302"/>
            <a:ext cx="10870115" cy="2622520"/>
            <a:chOff x="581192" y="4141302"/>
            <a:chExt cx="10870115" cy="2622520"/>
          </a:xfrm>
        </p:grpSpPr>
        <p:pic>
          <p:nvPicPr>
            <p:cNvPr id="31" name="Picture 2" descr="Image preview">
              <a:extLst>
                <a:ext uri="{FF2B5EF4-FFF2-40B4-BE49-F238E27FC236}">
                  <a16:creationId xmlns:a16="http://schemas.microsoft.com/office/drawing/2014/main" id="{038D1F76-F05A-EECA-63E3-C6C77AFB4B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389"/>
            <a:stretch/>
          </p:blipFill>
          <p:spPr bwMode="auto">
            <a:xfrm>
              <a:off x="6375645" y="4141302"/>
              <a:ext cx="1835300" cy="199067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1409FEC5-376D-2BBA-9CF1-D09217B8D94E}"/>
                </a:ext>
              </a:extLst>
            </p:cNvPr>
            <p:cNvSpPr txBox="1"/>
            <p:nvPr/>
          </p:nvSpPr>
          <p:spPr>
            <a:xfrm>
              <a:off x="6595899" y="6067633"/>
              <a:ext cx="1442803" cy="307777"/>
            </a:xfrm>
            <a:prstGeom prst="rect">
              <a:avLst/>
            </a:prstGeom>
            <a:noFill/>
          </p:spPr>
          <p:txBody>
            <a:bodyPr wrap="square">
              <a:spAutoFit/>
            </a:bodyPr>
            <a:lstStyle/>
            <a:p>
              <a:pPr algn="ctr"/>
              <a:r>
                <a:rPr lang="en-US" sz="1400" dirty="0">
                  <a:latin typeface="Arial" panose="020B0604020202020204" pitchFamily="34" charset="0"/>
                  <a:ea typeface="SimSun" panose="02010600030101010101" pitchFamily="2" charset="-122"/>
                  <a:cs typeface="Arial" panose="020B0604020202020204" pitchFamily="34" charset="0"/>
                </a:rPr>
                <a:t>d) Self-sensing</a:t>
              </a:r>
              <a:endParaRPr lang="en-US" sz="1400" dirty="0">
                <a:latin typeface="Arial" panose="020B0604020202020204" pitchFamily="34" charset="0"/>
                <a:cs typeface="Arial" panose="020B0604020202020204" pitchFamily="34" charset="0"/>
              </a:endParaRPr>
            </a:p>
          </p:txBody>
        </p:sp>
        <p:pic>
          <p:nvPicPr>
            <p:cNvPr id="33" name="Picture 32" descr="Macintosh HD:Users:victorli:Desktop:Screen Shot 2013-10-22 at 1.34.54 PM.png">
              <a:extLst>
                <a:ext uri="{FF2B5EF4-FFF2-40B4-BE49-F238E27FC236}">
                  <a16:creationId xmlns:a16="http://schemas.microsoft.com/office/drawing/2014/main" id="{AA707B05-6EB8-5090-966A-67B2A5D94B27}"/>
                </a:ext>
              </a:extLst>
            </p:cNvPr>
            <p:cNvPicPr>
              <a:picLocks noChangeAspect="1"/>
            </p:cNvPicPr>
            <p:nvPr/>
          </p:nvPicPr>
          <p:blipFill rotWithShape="1">
            <a:blip r:embed="rId5">
              <a:extLst>
                <a:ext uri="{28A0092B-C50C-407E-A947-70E740481C1C}">
                  <a14:useLocalDpi xmlns:a14="http://schemas.microsoft.com/office/drawing/2010/main" val="0"/>
                </a:ext>
              </a:extLst>
            </a:blip>
            <a:srcRect b="11369"/>
            <a:stretch/>
          </p:blipFill>
          <p:spPr bwMode="auto">
            <a:xfrm>
              <a:off x="5252377" y="4258639"/>
              <a:ext cx="958232" cy="830997"/>
            </a:xfrm>
            <a:prstGeom prst="rect">
              <a:avLst/>
            </a:prstGeom>
            <a:noFill/>
            <a:ln>
              <a:noFill/>
            </a:ln>
          </p:spPr>
        </p:pic>
        <p:pic>
          <p:nvPicPr>
            <p:cNvPr id="34" name="Picture 33" descr="Macintosh HD:Users:victorli:Desktop:Screen Shot 2013-10-22 at 1.34.28 PM.png">
              <a:extLst>
                <a:ext uri="{FF2B5EF4-FFF2-40B4-BE49-F238E27FC236}">
                  <a16:creationId xmlns:a16="http://schemas.microsoft.com/office/drawing/2014/main" id="{81DDDC22-8E90-7CD2-43BF-59B1ED9B361F}"/>
                </a:ext>
              </a:extLst>
            </p:cNvPr>
            <p:cNvPicPr>
              <a:picLocks noChangeAspect="1"/>
            </p:cNvPicPr>
            <p:nvPr/>
          </p:nvPicPr>
          <p:blipFill rotWithShape="1">
            <a:blip r:embed="rId6">
              <a:extLst>
                <a:ext uri="{28A0092B-C50C-407E-A947-70E740481C1C}">
                  <a14:useLocalDpi xmlns:a14="http://schemas.microsoft.com/office/drawing/2010/main" val="0"/>
                </a:ext>
              </a:extLst>
            </a:blip>
            <a:srcRect r="2361" b="12837"/>
            <a:stretch/>
          </p:blipFill>
          <p:spPr bwMode="auto">
            <a:xfrm>
              <a:off x="5252377" y="5182522"/>
              <a:ext cx="958232" cy="830997"/>
            </a:xfrm>
            <a:prstGeom prst="rect">
              <a:avLst/>
            </a:prstGeom>
            <a:noFill/>
            <a:ln>
              <a:noFill/>
            </a:ln>
            <a:extLst>
              <a:ext uri="{53640926-AAD7-44d8-BBD7-CCE9431645EC}">
                <a14:shadowObscured xmlns="" xmlns:a14="http://schemas.microsoft.com/office/drawing/2010/main"/>
              </a:ext>
            </a:extLst>
          </p:spPr>
        </p:pic>
        <p:sp>
          <p:nvSpPr>
            <p:cNvPr id="35" name="TextBox 34">
              <a:extLst>
                <a:ext uri="{FF2B5EF4-FFF2-40B4-BE49-F238E27FC236}">
                  <a16:creationId xmlns:a16="http://schemas.microsoft.com/office/drawing/2014/main" id="{16EDC3A7-D06F-FA07-25D1-228D738B7EE4}"/>
                </a:ext>
              </a:extLst>
            </p:cNvPr>
            <p:cNvSpPr txBox="1"/>
            <p:nvPr/>
          </p:nvSpPr>
          <p:spPr>
            <a:xfrm>
              <a:off x="1358367" y="6084975"/>
              <a:ext cx="1505493" cy="307777"/>
            </a:xfrm>
            <a:prstGeom prst="rect">
              <a:avLst/>
            </a:prstGeom>
            <a:noFill/>
          </p:spPr>
          <p:txBody>
            <a:bodyPr wrap="square">
              <a:spAutoFit/>
            </a:bodyPr>
            <a:lstStyle/>
            <a:p>
              <a:r>
                <a:rPr lang="en-US" sz="1400" dirty="0">
                  <a:latin typeface="Arial" panose="020B0604020202020204" pitchFamily="34" charset="0"/>
                  <a:ea typeface="SimSun" panose="02010600030101010101" pitchFamily="2" charset="-122"/>
                  <a:cs typeface="Arial" panose="020B0604020202020204" pitchFamily="34" charset="0"/>
                </a:rPr>
                <a:t>(a) Ultra-ductility</a:t>
              </a:r>
              <a:endParaRPr lang="en-US" sz="14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0D3DA1D6-DD44-D8DF-C17E-BB28D02297CF}"/>
                </a:ext>
              </a:extLst>
            </p:cNvPr>
            <p:cNvSpPr txBox="1"/>
            <p:nvPr/>
          </p:nvSpPr>
          <p:spPr>
            <a:xfrm>
              <a:off x="3439713" y="6029223"/>
              <a:ext cx="1797998" cy="523220"/>
            </a:xfrm>
            <a:prstGeom prst="rect">
              <a:avLst/>
            </a:prstGeom>
            <a:noFill/>
          </p:spPr>
          <p:txBody>
            <a:bodyPr wrap="square">
              <a:spAutoFit/>
            </a:bodyPr>
            <a:lstStyle/>
            <a:p>
              <a:pPr algn="ctr"/>
              <a:r>
                <a:rPr lang="en-US" sz="1400" dirty="0">
                  <a:latin typeface="Arial" panose="020B0604020202020204" pitchFamily="34" charset="0"/>
                  <a:ea typeface="SimSun" panose="02010600030101010101" pitchFamily="2" charset="-122"/>
                  <a:cs typeface="Arial" panose="020B0604020202020204" pitchFamily="34" charset="0"/>
                </a:rPr>
                <a:t>(b) Cracking </a:t>
              </a:r>
            </a:p>
            <a:p>
              <a:pPr algn="ctr"/>
              <a:r>
                <a:rPr lang="en-US" sz="1400" dirty="0">
                  <a:latin typeface="Arial" panose="020B0604020202020204" pitchFamily="34" charset="0"/>
                  <a:ea typeface="SimSun" panose="02010600030101010101" pitchFamily="2" charset="-122"/>
                  <a:cs typeface="Arial" panose="020B0604020202020204" pitchFamily="34" charset="0"/>
                </a:rPr>
                <a:t>resistance</a:t>
              </a:r>
              <a:endParaRPr lang="en-US" sz="1400" dirty="0">
                <a:latin typeface="Arial" panose="020B0604020202020204" pitchFamily="34" charset="0"/>
                <a:cs typeface="Arial" panose="020B0604020202020204" pitchFamily="34" charset="0"/>
              </a:endParaRPr>
            </a:p>
          </p:txBody>
        </p:sp>
        <p:pic>
          <p:nvPicPr>
            <p:cNvPr id="37" name="Picture 6">
              <a:extLst>
                <a:ext uri="{FF2B5EF4-FFF2-40B4-BE49-F238E27FC236}">
                  <a16:creationId xmlns:a16="http://schemas.microsoft.com/office/drawing/2014/main" id="{F8703455-BF4D-C541-D145-1ED062222B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9322" y="4250816"/>
              <a:ext cx="1328738" cy="177165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13790183-E359-C3A7-1EC7-25DF90251943}"/>
                </a:ext>
              </a:extLst>
            </p:cNvPr>
            <p:cNvSpPr txBox="1"/>
            <p:nvPr/>
          </p:nvSpPr>
          <p:spPr>
            <a:xfrm>
              <a:off x="4988060" y="6067633"/>
              <a:ext cx="1442803" cy="307777"/>
            </a:xfrm>
            <a:prstGeom prst="rect">
              <a:avLst/>
            </a:prstGeom>
            <a:noFill/>
          </p:spPr>
          <p:txBody>
            <a:bodyPr wrap="square">
              <a:spAutoFit/>
            </a:bodyPr>
            <a:lstStyle/>
            <a:p>
              <a:pPr algn="ctr"/>
              <a:r>
                <a:rPr lang="en-US" sz="1400" dirty="0">
                  <a:latin typeface="Arial" panose="020B0604020202020204" pitchFamily="34" charset="0"/>
                  <a:ea typeface="SimSun" panose="02010600030101010101" pitchFamily="2" charset="-122"/>
                  <a:cs typeface="Arial" panose="020B0604020202020204" pitchFamily="34" charset="0"/>
                </a:rPr>
                <a:t>(c) Self-healing</a:t>
              </a:r>
              <a:endParaRPr lang="en-US" sz="1400" dirty="0">
                <a:latin typeface="Arial" panose="020B0604020202020204" pitchFamily="34" charset="0"/>
                <a:cs typeface="Arial" panose="020B0604020202020204" pitchFamily="34" charset="0"/>
              </a:endParaRPr>
            </a:p>
          </p:txBody>
        </p:sp>
        <p:pic>
          <p:nvPicPr>
            <p:cNvPr id="39" name="Picture 38" descr="A picture containing indoor, sitting, mirror, sink&#10;&#10;Description automatically generated">
              <a:extLst>
                <a:ext uri="{FF2B5EF4-FFF2-40B4-BE49-F238E27FC236}">
                  <a16:creationId xmlns:a16="http://schemas.microsoft.com/office/drawing/2014/main" id="{0AE0CB35-515A-0CA5-9935-F6C078671EE5}"/>
                </a:ext>
              </a:extLst>
            </p:cNvPr>
            <p:cNvPicPr>
              <a:picLocks noChangeAspect="1"/>
            </p:cNvPicPr>
            <p:nvPr/>
          </p:nvPicPr>
          <p:blipFill>
            <a:blip r:embed="rId8"/>
            <a:stretch>
              <a:fillRect/>
            </a:stretch>
          </p:blipFill>
          <p:spPr>
            <a:xfrm>
              <a:off x="796229" y="4258639"/>
              <a:ext cx="2643483" cy="1754880"/>
            </a:xfrm>
            <a:prstGeom prst="rect">
              <a:avLst/>
            </a:prstGeom>
          </p:spPr>
        </p:pic>
        <p:sp>
          <p:nvSpPr>
            <p:cNvPr id="40" name="Rectangle: Rounded Corners 39">
              <a:extLst>
                <a:ext uri="{FF2B5EF4-FFF2-40B4-BE49-F238E27FC236}">
                  <a16:creationId xmlns:a16="http://schemas.microsoft.com/office/drawing/2014/main" id="{00BE4F69-0EFD-9AC4-307F-72762BB767F5}"/>
                </a:ext>
              </a:extLst>
            </p:cNvPr>
            <p:cNvSpPr/>
            <p:nvPr/>
          </p:nvSpPr>
          <p:spPr>
            <a:xfrm>
              <a:off x="581192" y="4141302"/>
              <a:ext cx="7629753" cy="2411141"/>
            </a:xfrm>
            <a:prstGeom prst="roundRect">
              <a:avLst/>
            </a:prstGeom>
            <a:no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C4E0FC8-8A22-1D51-C0CB-40A02377BF4D}"/>
                </a:ext>
              </a:extLst>
            </p:cNvPr>
            <p:cNvSpPr/>
            <p:nvPr/>
          </p:nvSpPr>
          <p:spPr>
            <a:xfrm>
              <a:off x="8210945" y="6332935"/>
              <a:ext cx="3240362" cy="430887"/>
            </a:xfrm>
            <a:prstGeom prst="rect">
              <a:avLst/>
            </a:prstGeom>
          </p:spPr>
          <p:txBody>
            <a:bodyPr wrap="square">
              <a:spAutoFit/>
            </a:bodyPr>
            <a:lstStyle/>
            <a:p>
              <a:r>
                <a:rPr lang="en-US" sz="1100" b="1" dirty="0">
                  <a:latin typeface="Arial" panose="020B0604020202020204" pitchFamily="34" charset="0"/>
                  <a:cs typeface="Arial" panose="020B0604020202020204" pitchFamily="34" charset="0"/>
                </a:rPr>
                <a:t>Jin, Q.</a:t>
              </a:r>
              <a:r>
                <a:rPr lang="en-US" sz="1100" dirty="0">
                  <a:latin typeface="Arial" panose="020B0604020202020204" pitchFamily="34" charset="0"/>
                  <a:cs typeface="Arial" panose="020B0604020202020204" pitchFamily="34" charset="0"/>
                </a:rPr>
                <a:t> and Li VC. 2019; </a:t>
              </a:r>
              <a:r>
                <a:rPr lang="en-US" sz="1100" b="1" dirty="0">
                  <a:latin typeface="Arial" panose="020B0604020202020204" pitchFamily="34" charset="0"/>
                  <a:cs typeface="Arial" panose="020B0604020202020204" pitchFamily="34" charset="0"/>
                </a:rPr>
                <a:t>Jin, Q.</a:t>
              </a:r>
              <a:r>
                <a:rPr lang="en-US" sz="1100" dirty="0">
                  <a:latin typeface="Arial" panose="020B0604020202020204" pitchFamily="34" charset="0"/>
                  <a:cs typeface="Arial" panose="020B0604020202020204" pitchFamily="34" charset="0"/>
                </a:rPr>
                <a:t> and Li VC. 2020; Li and Li 2019; Li 2019</a:t>
              </a:r>
            </a:p>
          </p:txBody>
        </p:sp>
      </p:grpSp>
      <p:grpSp>
        <p:nvGrpSpPr>
          <p:cNvPr id="42" name="Group 41">
            <a:extLst>
              <a:ext uri="{FF2B5EF4-FFF2-40B4-BE49-F238E27FC236}">
                <a16:creationId xmlns:a16="http://schemas.microsoft.com/office/drawing/2014/main" id="{E8EC333B-67FF-FCC2-5E1B-918C8C0D3AFC}"/>
              </a:ext>
              <a:ext uri="{C183D7F6-B498-43B3-948B-1728B52AA6E4}">
                <adec:decorative xmlns:adec="http://schemas.microsoft.com/office/drawing/2017/decorative" val="1"/>
              </a:ext>
            </a:extLst>
          </p:cNvPr>
          <p:cNvGrpSpPr/>
          <p:nvPr/>
        </p:nvGrpSpPr>
        <p:grpSpPr>
          <a:xfrm>
            <a:off x="8453920" y="1697626"/>
            <a:ext cx="3434263" cy="4487882"/>
            <a:chOff x="8264097" y="1652528"/>
            <a:chExt cx="3434263" cy="4487882"/>
          </a:xfrm>
        </p:grpSpPr>
        <p:sp>
          <p:nvSpPr>
            <p:cNvPr id="43" name="Arrow: Bent-Up 42">
              <a:extLst>
                <a:ext uri="{FF2B5EF4-FFF2-40B4-BE49-F238E27FC236}">
                  <a16:creationId xmlns:a16="http://schemas.microsoft.com/office/drawing/2014/main" id="{90864BF1-55B7-2F6E-CCD8-9AC032D8794D}"/>
                </a:ext>
              </a:extLst>
            </p:cNvPr>
            <p:cNvSpPr/>
            <p:nvPr/>
          </p:nvSpPr>
          <p:spPr>
            <a:xfrm>
              <a:off x="8292361" y="5399181"/>
              <a:ext cx="1933187" cy="741229"/>
            </a:xfrm>
            <a:prstGeom prst="bentUpArrow">
              <a:avLst>
                <a:gd name="adj1" fmla="val 35753"/>
                <a:gd name="adj2" fmla="val 47849"/>
                <a:gd name="adj3" fmla="val 317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2D701F7-188A-4F69-5E64-4F0FDE217C1B}"/>
                </a:ext>
              </a:extLst>
            </p:cNvPr>
            <p:cNvSpPr txBox="1"/>
            <p:nvPr/>
          </p:nvSpPr>
          <p:spPr>
            <a:xfrm>
              <a:off x="8364746" y="4655444"/>
              <a:ext cx="3069480" cy="646331"/>
            </a:xfrm>
            <a:prstGeom prst="rect">
              <a:avLst/>
            </a:prstGeom>
            <a:noFill/>
          </p:spPr>
          <p:txBody>
            <a:bodyPr wrap="square">
              <a:spAutoFit/>
            </a:bodyPr>
            <a:lstStyle>
              <a:defPPr>
                <a:defRPr lang="en-US"/>
              </a:defPPr>
              <a:lvl1pPr algn="ctr">
                <a:defRPr>
                  <a:solidFill>
                    <a:schemeClr val="accent1"/>
                  </a:solidFill>
                  <a:latin typeface="Arial" panose="020B0604020202020204" pitchFamily="34" charset="0"/>
                  <a:cs typeface="Arial" panose="020B0604020202020204" pitchFamily="34" charset="0"/>
                </a:defRPr>
              </a:lvl1pPr>
            </a:lstStyle>
            <a:p>
              <a:r>
                <a:rPr lang="en-US" dirty="0">
                  <a:solidFill>
                    <a:schemeClr val="tx1"/>
                  </a:solidFill>
                </a:rPr>
                <a:t>Resilient Infrastructure that adapt to extreme events</a:t>
              </a:r>
            </a:p>
          </p:txBody>
        </p:sp>
        <p:pic>
          <p:nvPicPr>
            <p:cNvPr id="45" name="Picture 44">
              <a:extLst>
                <a:ext uri="{FF2B5EF4-FFF2-40B4-BE49-F238E27FC236}">
                  <a16:creationId xmlns:a16="http://schemas.microsoft.com/office/drawing/2014/main" id="{7ED57A9B-19F6-6056-EC8B-637C3D366BFB}"/>
                </a:ext>
              </a:extLst>
            </p:cNvPr>
            <p:cNvPicPr>
              <a:picLocks noChangeAspect="1"/>
            </p:cNvPicPr>
            <p:nvPr/>
          </p:nvPicPr>
          <p:blipFill>
            <a:blip r:embed="rId9"/>
            <a:stretch>
              <a:fillRect/>
            </a:stretch>
          </p:blipFill>
          <p:spPr>
            <a:xfrm>
              <a:off x="8264097" y="1652528"/>
              <a:ext cx="3328337" cy="2660550"/>
            </a:xfrm>
            <a:prstGeom prst="rect">
              <a:avLst/>
            </a:prstGeom>
          </p:spPr>
        </p:pic>
        <p:sp>
          <p:nvSpPr>
            <p:cNvPr id="46" name="TextBox 45">
              <a:extLst>
                <a:ext uri="{FF2B5EF4-FFF2-40B4-BE49-F238E27FC236}">
                  <a16:creationId xmlns:a16="http://schemas.microsoft.com/office/drawing/2014/main" id="{7BFB79B1-3EB5-30F4-3854-79F277C1AFA2}"/>
                </a:ext>
              </a:extLst>
            </p:cNvPr>
            <p:cNvSpPr txBox="1"/>
            <p:nvPr/>
          </p:nvSpPr>
          <p:spPr>
            <a:xfrm>
              <a:off x="9825731" y="4316237"/>
              <a:ext cx="1872629" cy="261610"/>
            </a:xfrm>
            <a:prstGeom prst="rect">
              <a:avLst/>
            </a:prstGeom>
          </p:spPr>
          <p:txBody>
            <a:bodyPr wrap="none">
              <a:spAutoFit/>
            </a:bodyPr>
            <a:lstStyle>
              <a:defPPr>
                <a:defRPr lang="en-US"/>
              </a:defPPr>
              <a:lvl1pPr>
                <a:defRPr sz="1100" b="1">
                  <a:latin typeface="Arial" panose="020B0604020202020204" pitchFamily="34" charset="0"/>
                  <a:cs typeface="Arial" panose="020B0604020202020204" pitchFamily="34" charset="0"/>
                </a:defRPr>
              </a:lvl1pPr>
            </a:lstStyle>
            <a:p>
              <a:r>
                <a:rPr lang="en-US" b="0" dirty="0" err="1"/>
                <a:t>Kesner</a:t>
              </a:r>
              <a:r>
                <a:rPr lang="en-US" b="0" dirty="0"/>
                <a:t> and </a:t>
              </a:r>
              <a:r>
                <a:rPr lang="en-US" b="0" dirty="0" err="1"/>
                <a:t>Billington</a:t>
              </a:r>
              <a:r>
                <a:rPr lang="en-US" b="0" dirty="0"/>
                <a:t> 2002</a:t>
              </a:r>
            </a:p>
          </p:txBody>
        </p:sp>
      </p:grpSp>
      <p:sp>
        <p:nvSpPr>
          <p:cNvPr id="19" name="Arrow: Left 18">
            <a:extLst>
              <a:ext uri="{FF2B5EF4-FFF2-40B4-BE49-F238E27FC236}">
                <a16:creationId xmlns:a16="http://schemas.microsoft.com/office/drawing/2014/main" id="{96F946B1-2389-A36C-D67E-6338EC1731E9}"/>
              </a:ext>
              <a:ext uri="{C183D7F6-B498-43B3-948B-1728B52AA6E4}">
                <adec:decorative xmlns:adec="http://schemas.microsoft.com/office/drawing/2017/decorative" val="1"/>
              </a:ext>
            </a:extLst>
          </p:cNvPr>
          <p:cNvSpPr/>
          <p:nvPr/>
        </p:nvSpPr>
        <p:spPr>
          <a:xfrm>
            <a:off x="7716678" y="2543269"/>
            <a:ext cx="64404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descr="TIME for Kids | California Fires">
            <a:extLst>
              <a:ext uri="{FF2B5EF4-FFF2-40B4-BE49-F238E27FC236}">
                <a16:creationId xmlns:a16="http://schemas.microsoft.com/office/drawing/2014/main" id="{496AEDC9-D3F7-1A96-C88A-569B233A51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7934" y="1784557"/>
            <a:ext cx="2146232" cy="1430821"/>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9" name="Picture 4" descr="European flooding - Photos - The Big Picture - Boston.com">
            <a:extLst>
              <a:ext uri="{FF2B5EF4-FFF2-40B4-BE49-F238E27FC236}">
                <a16:creationId xmlns:a16="http://schemas.microsoft.com/office/drawing/2014/main" id="{59988B53-7800-B6D4-0A90-711FB3FA9D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1910" y="1784556"/>
            <a:ext cx="2175365" cy="1417283"/>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E6FC830-60E5-AB6B-1A1C-C6BF5B467FD8}"/>
              </a:ext>
            </a:extLst>
          </p:cNvPr>
          <p:cNvSpPr txBox="1"/>
          <p:nvPr/>
        </p:nvSpPr>
        <p:spPr>
          <a:xfrm>
            <a:off x="1056341" y="3244874"/>
            <a:ext cx="6089417" cy="461665"/>
          </a:xfrm>
          <a:prstGeom prst="rect">
            <a:avLst/>
          </a:prstGeom>
          <a:noFill/>
        </p:spPr>
        <p:txBody>
          <a:bodyPr wrap="square">
            <a:spAutoFit/>
          </a:bodyPr>
          <a:lstStyle>
            <a:defPPr>
              <a:defRPr lang="en-US"/>
            </a:defPPr>
            <a:lvl1pPr algn="ctr">
              <a:defRPr>
                <a:solidFill>
                  <a:schemeClr val="accent1"/>
                </a:solidFill>
                <a:latin typeface="Arial" panose="020B0604020202020204" pitchFamily="34" charset="0"/>
                <a:cs typeface="Arial" panose="020B0604020202020204" pitchFamily="34" charset="0"/>
              </a:defRPr>
            </a:lvl1pPr>
          </a:lstStyle>
          <a:p>
            <a:r>
              <a:rPr lang="en-US" sz="2400" dirty="0">
                <a:solidFill>
                  <a:schemeClr val="tx1"/>
                </a:solidFill>
              </a:rPr>
              <a:t>Climate-driven natural disasters</a:t>
            </a:r>
          </a:p>
        </p:txBody>
      </p:sp>
    </p:spTree>
    <p:extLst>
      <p:ext uri="{BB962C8B-B14F-4D97-AF65-F5344CB8AC3E}">
        <p14:creationId xmlns:p14="http://schemas.microsoft.com/office/powerpoint/2010/main" val="177159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125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F8C30-1030-4276-8B10-A859B3F40025}"/>
              </a:ext>
            </a:extLst>
          </p:cNvPr>
          <p:cNvSpPr>
            <a:spLocks noGrp="1"/>
          </p:cNvSpPr>
          <p:nvPr>
            <p:ph type="title"/>
          </p:nvPr>
        </p:nvSpPr>
        <p:spPr>
          <a:xfrm>
            <a:off x="581192" y="702157"/>
            <a:ext cx="11029616" cy="679172"/>
          </a:xfrm>
        </p:spPr>
        <p:txBody>
          <a:bodyPr>
            <a:noAutofit/>
          </a:bodyPr>
          <a:lstStyle/>
          <a:p>
            <a:pPr algn="ctr"/>
            <a:r>
              <a:rPr lang="en-US" sz="3400" cap="none" dirty="0"/>
              <a:t>Combat climate change through collaborations</a:t>
            </a:r>
          </a:p>
        </p:txBody>
      </p:sp>
      <p:grpSp>
        <p:nvGrpSpPr>
          <p:cNvPr id="79" name="Group 78">
            <a:extLst>
              <a:ext uri="{FF2B5EF4-FFF2-40B4-BE49-F238E27FC236}">
                <a16:creationId xmlns:a16="http://schemas.microsoft.com/office/drawing/2014/main" id="{7EE38D36-8A9F-65A6-A9D5-F3BF4D36C909}"/>
              </a:ext>
              <a:ext uri="{C183D7F6-B498-43B3-948B-1728B52AA6E4}">
                <adec:decorative xmlns:adec="http://schemas.microsoft.com/office/drawing/2017/decorative" val="1"/>
              </a:ext>
            </a:extLst>
          </p:cNvPr>
          <p:cNvGrpSpPr/>
          <p:nvPr/>
        </p:nvGrpSpPr>
        <p:grpSpPr>
          <a:xfrm>
            <a:off x="319297" y="3840560"/>
            <a:ext cx="3976113" cy="2795770"/>
            <a:chOff x="319297" y="3840560"/>
            <a:chExt cx="3976113" cy="2795770"/>
          </a:xfrm>
        </p:grpSpPr>
        <p:pic>
          <p:nvPicPr>
            <p:cNvPr id="1038" name="Picture 14" descr="Hemp Fibers Make Concrete Stronger| Concrete Construction Magazine">
              <a:extLst>
                <a:ext uri="{FF2B5EF4-FFF2-40B4-BE49-F238E27FC236}">
                  <a16:creationId xmlns:a16="http://schemas.microsoft.com/office/drawing/2014/main" id="{5665973C-BD45-0532-67D4-19D20C901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954" y="5675356"/>
              <a:ext cx="1435456" cy="9609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anotube &amp; Carbon Fiber Overview - The World of Nanoscience">
              <a:extLst>
                <a:ext uri="{FF2B5EF4-FFF2-40B4-BE49-F238E27FC236}">
                  <a16:creationId xmlns:a16="http://schemas.microsoft.com/office/drawing/2014/main" id="{5F72501D-5115-2ADB-D83C-D9C3F8355B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032" y="4352625"/>
              <a:ext cx="1103850" cy="1103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indoor, sitting, mirror, sink&#10;&#10;Description automatically generated">
              <a:extLst>
                <a:ext uri="{FF2B5EF4-FFF2-40B4-BE49-F238E27FC236}">
                  <a16:creationId xmlns:a16="http://schemas.microsoft.com/office/drawing/2014/main" id="{D5CA43FD-A52A-7FB7-ED8D-310423085E96}"/>
                </a:ext>
              </a:extLst>
            </p:cNvPr>
            <p:cNvPicPr>
              <a:picLocks noChangeAspect="1"/>
            </p:cNvPicPr>
            <p:nvPr/>
          </p:nvPicPr>
          <p:blipFill>
            <a:blip r:embed="rId5"/>
            <a:stretch>
              <a:fillRect/>
            </a:stretch>
          </p:blipFill>
          <p:spPr>
            <a:xfrm>
              <a:off x="1305145" y="4700434"/>
              <a:ext cx="2066124" cy="1371600"/>
            </a:xfrm>
            <a:prstGeom prst="ellipse">
              <a:avLst/>
            </a:prstGeom>
            <a:ln>
              <a:noFill/>
            </a:ln>
            <a:effectLst>
              <a:softEdge rad="112500"/>
            </a:effectLst>
          </p:spPr>
        </p:pic>
        <p:pic>
          <p:nvPicPr>
            <p:cNvPr id="18" name="Picture 4" descr="Fly Ash in Stabilization, Modification and Full Depth Reclamation">
              <a:extLst>
                <a:ext uri="{FF2B5EF4-FFF2-40B4-BE49-F238E27FC236}">
                  <a16:creationId xmlns:a16="http://schemas.microsoft.com/office/drawing/2014/main" id="{3C04E7B6-A056-9A29-CA1F-BF67C506E3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297" y="5661575"/>
              <a:ext cx="1584846" cy="960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6E31FBE-6B2C-1744-3472-F616C9CD17EC}"/>
                </a:ext>
              </a:extLst>
            </p:cNvPr>
            <p:cNvSpPr txBox="1"/>
            <p:nvPr/>
          </p:nvSpPr>
          <p:spPr>
            <a:xfrm>
              <a:off x="917668" y="3840560"/>
              <a:ext cx="2841078" cy="646331"/>
            </a:xfrm>
            <a:prstGeom prst="rect">
              <a:avLst/>
            </a:prstGeom>
            <a:noFill/>
          </p:spPr>
          <p:txBody>
            <a:bodyPr wrap="square">
              <a:spAutoFit/>
            </a:bodyPr>
            <a:lstStyle>
              <a:defPPr>
                <a:defRPr lang="en-US"/>
              </a:defPPr>
              <a:lvl1pPr algn="ctr">
                <a:defRPr>
                  <a:solidFill>
                    <a:schemeClr val="accent1"/>
                  </a:solidFill>
                  <a:latin typeface="Arial" panose="020B0604020202020204" pitchFamily="34" charset="0"/>
                  <a:cs typeface="Arial" panose="020B0604020202020204" pitchFamily="34" charset="0"/>
                </a:defRPr>
              </a:lvl1pPr>
            </a:lstStyle>
            <a:p>
              <a:r>
                <a:rPr lang="en-US" dirty="0">
                  <a:solidFill>
                    <a:srgbClr val="00B050"/>
                  </a:solidFill>
                </a:rPr>
                <a:t>Materials </a:t>
              </a:r>
            </a:p>
            <a:p>
              <a:r>
                <a:rPr lang="en-US" dirty="0">
                  <a:solidFill>
                    <a:srgbClr val="00B050"/>
                  </a:solidFill>
                </a:rPr>
                <a:t>Science &amp; Design</a:t>
              </a:r>
            </a:p>
          </p:txBody>
        </p:sp>
      </p:grpSp>
      <p:grpSp>
        <p:nvGrpSpPr>
          <p:cNvPr id="84" name="Group 83">
            <a:extLst>
              <a:ext uri="{FF2B5EF4-FFF2-40B4-BE49-F238E27FC236}">
                <a16:creationId xmlns:a16="http://schemas.microsoft.com/office/drawing/2014/main" id="{06397416-2DFF-7181-9E84-45FAE30B4B16}"/>
              </a:ext>
              <a:ext uri="{C183D7F6-B498-43B3-948B-1728B52AA6E4}">
                <adec:decorative xmlns:adec="http://schemas.microsoft.com/office/drawing/2017/decorative" val="1"/>
              </a:ext>
            </a:extLst>
          </p:cNvPr>
          <p:cNvGrpSpPr/>
          <p:nvPr/>
        </p:nvGrpSpPr>
        <p:grpSpPr>
          <a:xfrm>
            <a:off x="4237667" y="2171027"/>
            <a:ext cx="3423864" cy="3095800"/>
            <a:chOff x="4237667" y="2171027"/>
            <a:chExt cx="3423864" cy="3095800"/>
          </a:xfrm>
        </p:grpSpPr>
        <p:pic>
          <p:nvPicPr>
            <p:cNvPr id="6" name="Picture 2" descr="Smart Cities Need Intelligent Infrastructure Powered by Smart Energy – IIoT  World">
              <a:extLst>
                <a:ext uri="{FF2B5EF4-FFF2-40B4-BE49-F238E27FC236}">
                  <a16:creationId xmlns:a16="http://schemas.microsoft.com/office/drawing/2014/main" id="{64684622-6F8E-2045-2B27-36E76474E39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237667" y="2701601"/>
              <a:ext cx="3423864" cy="25652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08CA127-E8BC-E6E4-55F3-3D6040D9DC89}"/>
                </a:ext>
              </a:extLst>
            </p:cNvPr>
            <p:cNvSpPr txBox="1"/>
            <p:nvPr/>
          </p:nvSpPr>
          <p:spPr>
            <a:xfrm>
              <a:off x="4552380" y="2171027"/>
              <a:ext cx="2841078" cy="369332"/>
            </a:xfrm>
            <a:prstGeom prst="rect">
              <a:avLst/>
            </a:prstGeom>
            <a:noFill/>
          </p:spPr>
          <p:txBody>
            <a:bodyPr wrap="square">
              <a:spAutoFit/>
            </a:bodyPr>
            <a:lstStyle>
              <a:defPPr>
                <a:defRPr lang="en-US"/>
              </a:defPPr>
              <a:lvl1pPr algn="ctr">
                <a:defRPr>
                  <a:solidFill>
                    <a:schemeClr val="accent1"/>
                  </a:solidFill>
                  <a:latin typeface="Arial" panose="020B0604020202020204" pitchFamily="34" charset="0"/>
                  <a:cs typeface="Arial" panose="020B0604020202020204" pitchFamily="34" charset="0"/>
                </a:defRPr>
              </a:lvl1pPr>
            </a:lstStyle>
            <a:p>
              <a:r>
                <a:rPr lang="en-US" dirty="0">
                  <a:solidFill>
                    <a:srgbClr val="00B050"/>
                  </a:solidFill>
                </a:rPr>
                <a:t>Resilient Infrastructure</a:t>
              </a:r>
            </a:p>
          </p:txBody>
        </p:sp>
      </p:grpSp>
      <p:grpSp>
        <p:nvGrpSpPr>
          <p:cNvPr id="80" name="Group 79">
            <a:extLst>
              <a:ext uri="{FF2B5EF4-FFF2-40B4-BE49-F238E27FC236}">
                <a16:creationId xmlns:a16="http://schemas.microsoft.com/office/drawing/2014/main" id="{C566A971-F52B-0B62-90CD-32CA584AF9D0}"/>
              </a:ext>
              <a:ext uri="{C183D7F6-B498-43B3-948B-1728B52AA6E4}">
                <adec:decorative xmlns:adec="http://schemas.microsoft.com/office/drawing/2017/decorative" val="1"/>
              </a:ext>
            </a:extLst>
          </p:cNvPr>
          <p:cNvGrpSpPr/>
          <p:nvPr/>
        </p:nvGrpSpPr>
        <p:grpSpPr>
          <a:xfrm>
            <a:off x="8358294" y="1642732"/>
            <a:ext cx="3362875" cy="2534093"/>
            <a:chOff x="8358294" y="1642732"/>
            <a:chExt cx="3362875" cy="2534093"/>
          </a:xfrm>
        </p:grpSpPr>
        <p:sp>
          <p:nvSpPr>
            <p:cNvPr id="21" name="TextBox 20">
              <a:extLst>
                <a:ext uri="{FF2B5EF4-FFF2-40B4-BE49-F238E27FC236}">
                  <a16:creationId xmlns:a16="http://schemas.microsoft.com/office/drawing/2014/main" id="{E83AE064-A3A5-C6AA-8575-2C5CC5A5D1B6}"/>
                </a:ext>
              </a:extLst>
            </p:cNvPr>
            <p:cNvSpPr txBox="1"/>
            <p:nvPr/>
          </p:nvSpPr>
          <p:spPr>
            <a:xfrm>
              <a:off x="8619193" y="3807493"/>
              <a:ext cx="2841078" cy="369332"/>
            </a:xfrm>
            <a:prstGeom prst="rect">
              <a:avLst/>
            </a:prstGeom>
            <a:noFill/>
          </p:spPr>
          <p:txBody>
            <a:bodyPr wrap="square">
              <a:spAutoFit/>
            </a:bodyPr>
            <a:lstStyle>
              <a:defPPr>
                <a:defRPr lang="en-US"/>
              </a:defPPr>
              <a:lvl1pPr algn="ctr">
                <a:defRPr>
                  <a:solidFill>
                    <a:schemeClr val="accent1"/>
                  </a:solidFill>
                  <a:latin typeface="Arial" panose="020B0604020202020204" pitchFamily="34" charset="0"/>
                  <a:cs typeface="Arial" panose="020B0604020202020204" pitchFamily="34" charset="0"/>
                </a:defRPr>
              </a:lvl1pPr>
            </a:lstStyle>
            <a:p>
              <a:r>
                <a:rPr lang="en-US" dirty="0">
                  <a:solidFill>
                    <a:srgbClr val="00B050"/>
                  </a:solidFill>
                </a:rPr>
                <a:t>Climate-driven disasters</a:t>
              </a:r>
            </a:p>
          </p:txBody>
        </p:sp>
        <p:pic>
          <p:nvPicPr>
            <p:cNvPr id="22" name="Picture 2" descr="TIME for Kids | California Fires">
              <a:extLst>
                <a:ext uri="{FF2B5EF4-FFF2-40B4-BE49-F238E27FC236}">
                  <a16:creationId xmlns:a16="http://schemas.microsoft.com/office/drawing/2014/main" id="{5333C5FC-8F00-876A-8EA1-B7F318EDD8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8294" y="1642732"/>
              <a:ext cx="1650702" cy="1100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Picture 4" descr="European flooding - Photos - The Big Picture - Boston.com">
              <a:extLst>
                <a:ext uri="{FF2B5EF4-FFF2-40B4-BE49-F238E27FC236}">
                  <a16:creationId xmlns:a16="http://schemas.microsoft.com/office/drawing/2014/main" id="{6B81E414-5D4D-1E8F-167D-1434F236A5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20964" y="1642732"/>
              <a:ext cx="1574082" cy="1025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 name="Picture 14" descr="Japan Tsunami 2011 | Natur, Katastrophen">
              <a:extLst>
                <a:ext uri="{FF2B5EF4-FFF2-40B4-BE49-F238E27FC236}">
                  <a16:creationId xmlns:a16="http://schemas.microsoft.com/office/drawing/2014/main" id="{AAAFE00B-18AC-F501-41B0-9A535DA0E3A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206" r="12731"/>
            <a:stretch/>
          </p:blipFill>
          <p:spPr bwMode="auto">
            <a:xfrm>
              <a:off x="8358294" y="2707025"/>
              <a:ext cx="1650702" cy="11178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12" descr="Michigan Lighthouse ice covered | Blazing Cat Fur: Michigan lighthouse  covered in ice after severe ... | Lighthouse, Lake michigan lighthouses,  Lighthouse photos">
              <a:extLst>
                <a:ext uri="{FF2B5EF4-FFF2-40B4-BE49-F238E27FC236}">
                  <a16:creationId xmlns:a16="http://schemas.microsoft.com/office/drawing/2014/main" id="{30F15D77-5657-4203-807A-0CEF9267313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5844"/>
            <a:stretch/>
          </p:blipFill>
          <p:spPr bwMode="auto">
            <a:xfrm>
              <a:off x="10070467" y="2698959"/>
              <a:ext cx="1650702" cy="10318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81" name="Group 80">
            <a:extLst>
              <a:ext uri="{FF2B5EF4-FFF2-40B4-BE49-F238E27FC236}">
                <a16:creationId xmlns:a16="http://schemas.microsoft.com/office/drawing/2014/main" id="{0F7A4BC5-2FF6-741A-3EC5-3E92309F5C3C}"/>
              </a:ext>
              <a:ext uri="{C183D7F6-B498-43B3-948B-1728B52AA6E4}">
                <adec:decorative xmlns:adec="http://schemas.microsoft.com/office/drawing/2017/decorative" val="1"/>
              </a:ext>
            </a:extLst>
          </p:cNvPr>
          <p:cNvGrpSpPr/>
          <p:nvPr/>
        </p:nvGrpSpPr>
        <p:grpSpPr>
          <a:xfrm>
            <a:off x="7646546" y="4708519"/>
            <a:ext cx="3603095" cy="2016552"/>
            <a:chOff x="7646546" y="4708519"/>
            <a:chExt cx="3603095" cy="2016552"/>
          </a:xfrm>
        </p:grpSpPr>
        <p:pic>
          <p:nvPicPr>
            <p:cNvPr id="1030" name="Picture 6" descr="Concrete Temperature and Strength Maturity Sensor | SmartRock®">
              <a:extLst>
                <a:ext uri="{FF2B5EF4-FFF2-40B4-BE49-F238E27FC236}">
                  <a16:creationId xmlns:a16="http://schemas.microsoft.com/office/drawing/2014/main" id="{41257721-BEFF-A39F-1F20-ABF1DD4437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29823" y="5238754"/>
              <a:ext cx="2419818" cy="1329639"/>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9F9F0C00-ECBE-50E8-4A8A-048C21DA3B14}"/>
                </a:ext>
              </a:extLst>
            </p:cNvPr>
            <p:cNvCxnSpPr>
              <a:cxnSpLocks/>
            </p:cNvCxnSpPr>
            <p:nvPr/>
          </p:nvCxnSpPr>
          <p:spPr>
            <a:xfrm>
              <a:off x="10070467" y="4725813"/>
              <a:ext cx="0" cy="660421"/>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0B59F6A-85AF-5D46-9441-A4212E0D95FF}"/>
                </a:ext>
              </a:extLst>
            </p:cNvPr>
            <p:cNvCxnSpPr>
              <a:cxnSpLocks/>
            </p:cNvCxnSpPr>
            <p:nvPr/>
          </p:nvCxnSpPr>
          <p:spPr>
            <a:xfrm>
              <a:off x="7646546" y="4708519"/>
              <a:ext cx="1183277" cy="583708"/>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76B9303-14D6-C1DC-616B-95F19149F9CB}"/>
                </a:ext>
              </a:extLst>
            </p:cNvPr>
            <p:cNvSpPr txBox="1"/>
            <p:nvPr/>
          </p:nvSpPr>
          <p:spPr>
            <a:xfrm>
              <a:off x="8988652" y="6386517"/>
              <a:ext cx="2040688" cy="338554"/>
            </a:xfrm>
            <a:prstGeom prst="rect">
              <a:avLst/>
            </a:prstGeom>
            <a:noFill/>
          </p:spPr>
          <p:txBody>
            <a:bodyPr wrap="square">
              <a:spAutoFit/>
            </a:bodyPr>
            <a:lstStyle>
              <a:defPPr>
                <a:defRPr lang="en-US"/>
              </a:defPPr>
              <a:lvl1pPr algn="ctr">
                <a:defRPr>
                  <a:solidFill>
                    <a:schemeClr val="accent1"/>
                  </a:solidFill>
                  <a:latin typeface="Arial" panose="020B0604020202020204" pitchFamily="34" charset="0"/>
                  <a:cs typeface="Arial" panose="020B0604020202020204" pitchFamily="34" charset="0"/>
                </a:defRPr>
              </a:lvl1pPr>
            </a:lstStyle>
            <a:p>
              <a:pPr marL="285750" indent="-285750">
                <a:buFont typeface="Wingdings" panose="05000000000000000000" pitchFamily="2" charset="2"/>
                <a:buChar char="q"/>
              </a:pPr>
              <a:r>
                <a:rPr lang="en-US" sz="1600" dirty="0">
                  <a:solidFill>
                    <a:schemeClr val="tx1"/>
                  </a:solidFill>
                </a:rPr>
                <a:t>Data collection</a:t>
              </a:r>
            </a:p>
          </p:txBody>
        </p:sp>
      </p:grpSp>
      <p:grpSp>
        <p:nvGrpSpPr>
          <p:cNvPr id="82" name="Group 81">
            <a:extLst>
              <a:ext uri="{FF2B5EF4-FFF2-40B4-BE49-F238E27FC236}">
                <a16:creationId xmlns:a16="http://schemas.microsoft.com/office/drawing/2014/main" id="{56EA8339-C9E4-486F-0A22-1E7930B016B6}"/>
              </a:ext>
              <a:ext uri="{C183D7F6-B498-43B3-948B-1728B52AA6E4}">
                <adec:decorative xmlns:adec="http://schemas.microsoft.com/office/drawing/2017/decorative" val="1"/>
              </a:ext>
            </a:extLst>
          </p:cNvPr>
          <p:cNvGrpSpPr/>
          <p:nvPr/>
        </p:nvGrpSpPr>
        <p:grpSpPr>
          <a:xfrm>
            <a:off x="4630120" y="5903573"/>
            <a:ext cx="4199703" cy="690131"/>
            <a:chOff x="4630120" y="5903573"/>
            <a:chExt cx="4199703" cy="690131"/>
          </a:xfrm>
        </p:grpSpPr>
        <p:cxnSp>
          <p:nvCxnSpPr>
            <p:cNvPr id="34" name="Straight Arrow Connector 33">
              <a:extLst>
                <a:ext uri="{FF2B5EF4-FFF2-40B4-BE49-F238E27FC236}">
                  <a16:creationId xmlns:a16="http://schemas.microsoft.com/office/drawing/2014/main" id="{27A8D070-A8CD-9AB3-D5BD-9EE01A235788}"/>
                </a:ext>
              </a:extLst>
            </p:cNvPr>
            <p:cNvCxnSpPr>
              <a:cxnSpLocks/>
              <a:stCxn id="1030" idx="1"/>
            </p:cNvCxnSpPr>
            <p:nvPr/>
          </p:nvCxnSpPr>
          <p:spPr>
            <a:xfrm flipH="1" flipV="1">
              <a:off x="4630120" y="5903573"/>
              <a:ext cx="4199703" cy="1"/>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6B55532-7321-6BB5-55A6-7EB4D60BF9CB}"/>
                </a:ext>
              </a:extLst>
            </p:cNvPr>
            <p:cNvSpPr txBox="1"/>
            <p:nvPr/>
          </p:nvSpPr>
          <p:spPr>
            <a:xfrm>
              <a:off x="5704502" y="6008929"/>
              <a:ext cx="2040688" cy="584775"/>
            </a:xfrm>
            <a:prstGeom prst="rect">
              <a:avLst/>
            </a:prstGeom>
            <a:noFill/>
          </p:spPr>
          <p:txBody>
            <a:bodyPr wrap="square">
              <a:spAutoFit/>
            </a:bodyPr>
            <a:lstStyle>
              <a:defPPr>
                <a:defRPr lang="en-US"/>
              </a:defPPr>
              <a:lvl1pPr algn="ctr">
                <a:defRPr>
                  <a:solidFill>
                    <a:schemeClr val="accent1"/>
                  </a:solidFill>
                  <a:latin typeface="Arial" panose="020B0604020202020204" pitchFamily="34" charset="0"/>
                  <a:cs typeface="Arial" panose="020B0604020202020204" pitchFamily="34" charset="0"/>
                </a:defRPr>
              </a:lvl1pPr>
            </a:lstStyle>
            <a:p>
              <a:pPr marL="285750" indent="-285750" algn="l">
                <a:buFont typeface="Wingdings" panose="05000000000000000000" pitchFamily="2" charset="2"/>
                <a:buChar char="q"/>
              </a:pPr>
              <a:r>
                <a:rPr lang="en-US" sz="1600" dirty="0">
                  <a:solidFill>
                    <a:schemeClr val="tx1"/>
                  </a:solidFill>
                </a:rPr>
                <a:t>Machine learning</a:t>
              </a:r>
            </a:p>
            <a:p>
              <a:pPr marL="285750" indent="-285750" algn="l">
                <a:buFont typeface="Wingdings" panose="05000000000000000000" pitchFamily="2" charset="2"/>
                <a:buChar char="q"/>
              </a:pPr>
              <a:r>
                <a:rPr lang="en-US" sz="1600" dirty="0">
                  <a:solidFill>
                    <a:schemeClr val="tx1"/>
                  </a:solidFill>
                </a:rPr>
                <a:t>LCA</a:t>
              </a:r>
            </a:p>
          </p:txBody>
        </p:sp>
      </p:grpSp>
      <p:cxnSp>
        <p:nvCxnSpPr>
          <p:cNvPr id="67" name="Straight Arrow Connector 66">
            <a:extLst>
              <a:ext uri="{FF2B5EF4-FFF2-40B4-BE49-F238E27FC236}">
                <a16:creationId xmlns:a16="http://schemas.microsoft.com/office/drawing/2014/main" id="{BC367472-3180-BAF7-1B27-0BA534104EE7}"/>
              </a:ext>
              <a:ext uri="{C183D7F6-B498-43B3-948B-1728B52AA6E4}">
                <adec:decorative xmlns:adec="http://schemas.microsoft.com/office/drawing/2017/decorative" val="1"/>
              </a:ext>
            </a:extLst>
          </p:cNvPr>
          <p:cNvCxnSpPr>
            <a:cxnSpLocks/>
            <a:stCxn id="19" idx="0"/>
          </p:cNvCxnSpPr>
          <p:nvPr/>
        </p:nvCxnSpPr>
        <p:spPr>
          <a:xfrm flipV="1">
            <a:off x="2338207" y="3390642"/>
            <a:ext cx="2936" cy="449918"/>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75222FDB-C09B-18CB-61FE-548FC3451008}"/>
              </a:ext>
              <a:ext uri="{C183D7F6-B498-43B3-948B-1728B52AA6E4}">
                <adec:decorative xmlns:adec="http://schemas.microsoft.com/office/drawing/2017/decorative" val="1"/>
              </a:ext>
            </a:extLst>
          </p:cNvPr>
          <p:cNvCxnSpPr>
            <a:cxnSpLocks/>
          </p:cNvCxnSpPr>
          <p:nvPr/>
        </p:nvCxnSpPr>
        <p:spPr>
          <a:xfrm>
            <a:off x="3389692" y="2626052"/>
            <a:ext cx="933794" cy="489848"/>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75DC5D9-272C-FAC6-FE51-58904795C211}"/>
              </a:ext>
              <a:ext uri="{C183D7F6-B498-43B3-948B-1728B52AA6E4}">
                <adec:decorative xmlns:adec="http://schemas.microsoft.com/office/drawing/2017/decorative" val="1"/>
              </a:ext>
            </a:extLst>
          </p:cNvPr>
          <p:cNvSpPr txBox="1"/>
          <p:nvPr/>
        </p:nvSpPr>
        <p:spPr>
          <a:xfrm>
            <a:off x="2879663" y="1637380"/>
            <a:ext cx="2646368" cy="338554"/>
          </a:xfrm>
          <a:prstGeom prst="rect">
            <a:avLst/>
          </a:prstGeom>
          <a:noFill/>
        </p:spPr>
        <p:txBody>
          <a:bodyPr wrap="square">
            <a:spAutoFit/>
          </a:bodyPr>
          <a:lstStyle>
            <a:defPPr>
              <a:defRPr lang="en-US"/>
            </a:defPPr>
            <a:lvl1pPr algn="ctr">
              <a:defRPr>
                <a:solidFill>
                  <a:schemeClr val="accent1"/>
                </a:solidFill>
                <a:latin typeface="Arial" panose="020B0604020202020204" pitchFamily="34" charset="0"/>
                <a:cs typeface="Arial" panose="020B0604020202020204" pitchFamily="34" charset="0"/>
              </a:defRPr>
            </a:lvl1pPr>
          </a:lstStyle>
          <a:p>
            <a:pPr marL="285750" indent="-285750" algn="l">
              <a:buFont typeface="Wingdings" panose="05000000000000000000" pitchFamily="2" charset="2"/>
              <a:buChar char="q"/>
            </a:pPr>
            <a:r>
              <a:rPr lang="en-US" sz="1600" dirty="0">
                <a:solidFill>
                  <a:schemeClr val="tx1"/>
                </a:solidFill>
              </a:rPr>
              <a:t>3D printing construction</a:t>
            </a:r>
          </a:p>
        </p:txBody>
      </p:sp>
      <p:pic>
        <p:nvPicPr>
          <p:cNvPr id="1036" name="Picture 12">
            <a:extLst>
              <a:ext uri="{FF2B5EF4-FFF2-40B4-BE49-F238E27FC236}">
                <a16:creationId xmlns:a16="http://schemas.microsoft.com/office/drawing/2014/main" id="{6413B421-2783-EE86-39CF-3119620D5777}"/>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57340" y="1530422"/>
            <a:ext cx="1653431" cy="1775797"/>
          </a:xfrm>
          <a:prstGeom prst="rect">
            <a:avLst/>
          </a:prstGeom>
          <a:noFill/>
          <a:extLst>
            <a:ext uri="{909E8E84-426E-40DD-AFC4-6F175D3DCCD1}">
              <a14:hiddenFill xmlns:a14="http://schemas.microsoft.com/office/drawing/2010/main">
                <a:solidFill>
                  <a:srgbClr val="FFFFFF"/>
                </a:solidFill>
              </a14:hiddenFill>
            </a:ext>
          </a:extLst>
        </p:spPr>
      </p:pic>
      <p:sp>
        <p:nvSpPr>
          <p:cNvPr id="85" name="Arrow: Right 84">
            <a:extLst>
              <a:ext uri="{FF2B5EF4-FFF2-40B4-BE49-F238E27FC236}">
                <a16:creationId xmlns:a16="http://schemas.microsoft.com/office/drawing/2014/main" id="{1B3E2DAC-7376-6707-A101-DA7C163E5836}"/>
              </a:ext>
              <a:ext uri="{C183D7F6-B498-43B3-948B-1728B52AA6E4}">
                <adec:decorative xmlns:adec="http://schemas.microsoft.com/office/drawing/2017/decorative" val="1"/>
              </a:ext>
            </a:extLst>
          </p:cNvPr>
          <p:cNvSpPr/>
          <p:nvPr/>
        </p:nvSpPr>
        <p:spPr>
          <a:xfrm rot="19805461">
            <a:off x="3492313" y="4695070"/>
            <a:ext cx="90606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Right 93">
            <a:extLst>
              <a:ext uri="{FF2B5EF4-FFF2-40B4-BE49-F238E27FC236}">
                <a16:creationId xmlns:a16="http://schemas.microsoft.com/office/drawing/2014/main" id="{4C69648A-BEBD-9E85-E794-7F74E6C2F399}"/>
              </a:ext>
              <a:ext uri="{C183D7F6-B498-43B3-948B-1728B52AA6E4}">
                <adec:decorative xmlns:adec="http://schemas.microsoft.com/office/drawing/2017/decorative" val="1"/>
              </a:ext>
            </a:extLst>
          </p:cNvPr>
          <p:cNvSpPr/>
          <p:nvPr/>
        </p:nvSpPr>
        <p:spPr>
          <a:xfrm rot="19805461">
            <a:off x="7361002" y="2775083"/>
            <a:ext cx="90606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F0F59C90-B29F-5A23-7551-A34E1E72F3A4}"/>
              </a:ext>
              <a:ext uri="{C183D7F6-B498-43B3-948B-1728B52AA6E4}">
                <adec:decorative xmlns:adec="http://schemas.microsoft.com/office/drawing/2017/decorative" val="1"/>
              </a:ext>
            </a:extLst>
          </p:cNvPr>
          <p:cNvSpPr txBox="1"/>
          <p:nvPr/>
        </p:nvSpPr>
        <p:spPr>
          <a:xfrm>
            <a:off x="8568956" y="4103224"/>
            <a:ext cx="3104016" cy="830997"/>
          </a:xfrm>
          <a:prstGeom prst="rect">
            <a:avLst/>
          </a:prstGeom>
          <a:noFill/>
        </p:spPr>
        <p:txBody>
          <a:bodyPr wrap="square">
            <a:spAutoFit/>
          </a:bodyPr>
          <a:lstStyle/>
          <a:p>
            <a:pPr marL="285750" indent="-285750" algn="l">
              <a:buFont typeface="Wingdings" panose="05000000000000000000" pitchFamily="2" charset="2"/>
              <a:buChar char="q"/>
            </a:pPr>
            <a:r>
              <a:rPr lang="en-US" sz="1600" dirty="0">
                <a:solidFill>
                  <a:schemeClr val="tx1"/>
                </a:solidFill>
                <a:latin typeface="Arial" panose="020B0604020202020204" pitchFamily="34" charset="0"/>
                <a:cs typeface="Arial" panose="020B0604020202020204" pitchFamily="34" charset="0"/>
              </a:rPr>
              <a:t>Disaster characterization</a:t>
            </a:r>
          </a:p>
          <a:p>
            <a:pPr marL="285750" indent="-285750" algn="l">
              <a:buFont typeface="Wingdings" panose="05000000000000000000" pitchFamily="2" charset="2"/>
              <a:buChar char="q"/>
            </a:pPr>
            <a:r>
              <a:rPr lang="en-US" sz="1600" dirty="0">
                <a:solidFill>
                  <a:schemeClr val="tx1"/>
                </a:solidFill>
                <a:latin typeface="Arial" panose="020B0604020202020204" pitchFamily="34" charset="0"/>
                <a:cs typeface="Arial" panose="020B0604020202020204" pitchFamily="34" charset="0"/>
              </a:rPr>
              <a:t>Climate model</a:t>
            </a:r>
          </a:p>
          <a:p>
            <a:pPr marL="285750" indent="-285750" algn="l">
              <a:buFont typeface="Wingdings" panose="05000000000000000000" pitchFamily="2" charset="2"/>
              <a:buChar char="q"/>
            </a:pPr>
            <a:r>
              <a:rPr lang="en-US" sz="1600" dirty="0">
                <a:solidFill>
                  <a:schemeClr val="tx1"/>
                </a:solidFill>
                <a:latin typeface="Arial" panose="020B0604020202020204" pitchFamily="34" charset="0"/>
                <a:cs typeface="Arial" panose="020B0604020202020204" pitchFamily="34" charset="0"/>
              </a:rPr>
              <a:t>Policy</a:t>
            </a:r>
          </a:p>
        </p:txBody>
      </p:sp>
    </p:spTree>
    <p:extLst>
      <p:ext uri="{BB962C8B-B14F-4D97-AF65-F5344CB8AC3E}">
        <p14:creationId xmlns:p14="http://schemas.microsoft.com/office/powerpoint/2010/main" val="148875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wipe(up)">
                                      <p:cBhvr>
                                        <p:cTn id="14" dur="1000"/>
                                        <p:tgtEl>
                                          <p:spTgt spid="8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wipe(right)">
                                      <p:cBhvr>
                                        <p:cTn id="19" dur="1000"/>
                                        <p:tgtEl>
                                          <p:spTgt spid="8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6"/>
                                        </p:tgtEl>
                                        <p:attrNameLst>
                                          <p:attrName>style.visibility</p:attrName>
                                        </p:attrNameLst>
                                      </p:cBhvr>
                                      <p:to>
                                        <p:strVal val="visible"/>
                                      </p:to>
                                    </p:set>
                                    <p:animEffect transition="in" filter="wipe(down)">
                                      <p:cBhvr>
                                        <p:cTn id="24" dur="1000"/>
                                        <p:tgtEl>
                                          <p:spTgt spid="1036"/>
                                        </p:tgtEl>
                                      </p:cBhvr>
                                    </p:animEffect>
                                  </p:childTnLst>
                                </p:cTn>
                              </p:par>
                              <p:par>
                                <p:cTn id="25" presetID="22" presetClass="entr" presetSubtype="4"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down)">
                                      <p:cBhvr>
                                        <p:cTn id="27" dur="1000"/>
                                        <p:tgtEl>
                                          <p:spTgt spid="67"/>
                                        </p:tgtEl>
                                      </p:cBhvr>
                                    </p:animEffect>
                                  </p:childTnLst>
                                </p:cTn>
                              </p:par>
                              <p:par>
                                <p:cTn id="28" presetID="22" presetClass="entr" presetSubtype="8" fill="hold" nodeType="withEffect">
                                  <p:stCondLst>
                                    <p:cond delay="500"/>
                                  </p:stCondLst>
                                  <p:childTnLst>
                                    <p:set>
                                      <p:cBhvr>
                                        <p:cTn id="29" dur="1" fill="hold">
                                          <p:stCondLst>
                                            <p:cond delay="0"/>
                                          </p:stCondLst>
                                        </p:cTn>
                                        <p:tgtEl>
                                          <p:spTgt spid="71"/>
                                        </p:tgtEl>
                                        <p:attrNameLst>
                                          <p:attrName>style.visibility</p:attrName>
                                        </p:attrNameLst>
                                      </p:cBhvr>
                                      <p:to>
                                        <p:strVal val="visible"/>
                                      </p:to>
                                    </p:set>
                                    <p:animEffect transition="in" filter="wipe(left)">
                                      <p:cBhvr>
                                        <p:cTn id="30" dur="1000"/>
                                        <p:tgtEl>
                                          <p:spTgt spid="7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wipe(down)">
                                      <p:cBhvr>
                                        <p:cTn id="33"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96" grpId="0"/>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MSU Template 1">
  <a:themeElements>
    <a:clrScheme name="Custom 2">
      <a:dk1>
        <a:srgbClr val="000000"/>
      </a:dk1>
      <a:lt1>
        <a:srgbClr val="FFFFFF"/>
      </a:lt1>
      <a:dk2>
        <a:srgbClr val="18443A"/>
      </a:dk2>
      <a:lt2>
        <a:srgbClr val="EEECE1"/>
      </a:lt2>
      <a:accent1>
        <a:srgbClr val="66C421"/>
      </a:accent1>
      <a:accent2>
        <a:srgbClr val="18443B"/>
      </a:accent2>
      <a:accent3>
        <a:srgbClr val="278283"/>
      </a:accent3>
      <a:accent4>
        <a:srgbClr val="F68609"/>
      </a:accent4>
      <a:accent5>
        <a:srgbClr val="97A3A3"/>
      </a:accent5>
      <a:accent6>
        <a:srgbClr val="8D9ABA"/>
      </a:accent6>
      <a:hlink>
        <a:srgbClr val="D89A5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Wordmark" id="{B922F58C-BBA5-F347-BA1F-BCD32A6C98C3}" vid="{F2D4553F-1312-E44A-AB7C-D98185B3D3A1}"/>
    </a:ext>
  </a:extLst>
</a:theme>
</file>

<file path=ppt/theme/theme3.xml><?xml version="1.0" encoding="utf-8"?>
<a:theme xmlns:a="http://schemas.openxmlformats.org/drawingml/2006/main" name="MSU Wordmark design">
  <a:themeElements>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D114003C-87E8-4930-8057-3CA8455B5FC8}" vid="{44321DD5-8792-4EC2-AE8F-4AEEC8C18B40}"/>
    </a:ext>
  </a:extLst>
</a:theme>
</file>

<file path=ppt/theme/theme4.xml><?xml version="1.0" encoding="utf-8"?>
<a:theme xmlns:a="http://schemas.openxmlformats.org/drawingml/2006/main" name="1_MSU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41013</TotalTime>
  <Words>1938</Words>
  <Application>Microsoft Office PowerPoint</Application>
  <PresentationFormat>Widescreen</PresentationFormat>
  <Paragraphs>271</Paragraphs>
  <Slides>34</Slides>
  <Notes>15</Notes>
  <HiddenSlides>0</HiddenSlides>
  <MMClips>0</MMClips>
  <ScaleCrop>false</ScaleCrop>
  <HeadingPairs>
    <vt:vector size="8" baseType="variant">
      <vt:variant>
        <vt:lpstr>Fonts Used</vt:lpstr>
      </vt:variant>
      <vt:variant>
        <vt:i4>18</vt:i4>
      </vt:variant>
      <vt:variant>
        <vt:lpstr>Theme</vt:lpstr>
      </vt:variant>
      <vt:variant>
        <vt:i4>6</vt:i4>
      </vt:variant>
      <vt:variant>
        <vt:lpstr>Embedded OLE Servers</vt:lpstr>
      </vt:variant>
      <vt:variant>
        <vt:i4>1</vt:i4>
      </vt:variant>
      <vt:variant>
        <vt:lpstr>Slide Titles</vt:lpstr>
      </vt:variant>
      <vt:variant>
        <vt:i4>34</vt:i4>
      </vt:variant>
    </vt:vector>
  </HeadingPairs>
  <TitlesOfParts>
    <vt:vector size="59" baseType="lpstr">
      <vt:lpstr>Arail</vt:lpstr>
      <vt:lpstr>Arial</vt:lpstr>
      <vt:lpstr>Calibri</vt:lpstr>
      <vt:lpstr>Calibri Light</vt:lpstr>
      <vt:lpstr>DIN 2014</vt:lpstr>
      <vt:lpstr>Gill Sans MT</vt:lpstr>
      <vt:lpstr>Gotham Book</vt:lpstr>
      <vt:lpstr>Gotham-Bold</vt:lpstr>
      <vt:lpstr>Helvetica</vt:lpstr>
      <vt:lpstr>Helvetica Neue Light</vt:lpstr>
      <vt:lpstr>Helvetica Neue Medium</vt:lpstr>
      <vt:lpstr>Helvetica Neue Thin</vt:lpstr>
      <vt:lpstr>Merriweather</vt:lpstr>
      <vt:lpstr>NexusSerif</vt:lpstr>
      <vt:lpstr>Times</vt:lpstr>
      <vt:lpstr>Times New Roman</vt:lpstr>
      <vt:lpstr>Wingdings</vt:lpstr>
      <vt:lpstr>Wingdings 2</vt:lpstr>
      <vt:lpstr>Dividend</vt:lpstr>
      <vt:lpstr>MSU Template 1</vt:lpstr>
      <vt:lpstr>MSU Wordmark design</vt:lpstr>
      <vt:lpstr>1_MSU Template 1</vt:lpstr>
      <vt:lpstr>Office Theme</vt:lpstr>
      <vt:lpstr>1_Office Theme</vt:lpstr>
      <vt:lpstr>CS ChemDraw Drawing</vt:lpstr>
      <vt:lpstr>Campus Convening on Climate Change</vt:lpstr>
      <vt:lpstr>Agenda:</vt:lpstr>
      <vt:lpstr>Flash talks</vt:lpstr>
      <vt:lpstr>What do we as civil engineers do? </vt:lpstr>
      <vt:lpstr>Built environment has high carbon footprint</vt:lpstr>
      <vt:lpstr>Mitigate climate change through low carbon materials</vt:lpstr>
      <vt:lpstr>Climate disasters demand resilient built environment  </vt:lpstr>
      <vt:lpstr>Adapt to climate change through resilient and smart materials</vt:lpstr>
      <vt:lpstr>Combat climate change through collaborations</vt:lpstr>
      <vt:lpstr>Next Up Annick Antcil</vt:lpstr>
      <vt:lpstr>Annick Anctil: Sustainable Energy Systems</vt:lpstr>
      <vt:lpstr>Environmental impact of PV manufacturing</vt:lpstr>
      <vt:lpstr>Transparent Organic Photovoltaics</vt:lpstr>
      <vt:lpstr>LCA of 2nd life battery from EV</vt:lpstr>
      <vt:lpstr>Projects &amp; Interests</vt:lpstr>
      <vt:lpstr>Next up Dong Zhao</vt:lpstr>
      <vt:lpstr>Dong Zhao</vt:lpstr>
      <vt:lpstr>Routine Occupant Behavior Capture</vt:lpstr>
      <vt:lpstr>Large Scale Building Energy Retrofit</vt:lpstr>
      <vt:lpstr>EV and Charging Infrastructure</vt:lpstr>
      <vt:lpstr>Future Research </vt:lpstr>
      <vt:lpstr>Next up Eric Hegg</vt:lpstr>
      <vt:lpstr>Ammonia as a fuel</vt:lpstr>
      <vt:lpstr>Ammonia Storage and Electrolysis</vt:lpstr>
      <vt:lpstr>Ammonia Storage and Electrolysis continued</vt:lpstr>
      <vt:lpstr>Biological Nitrogen Dioxide Reduction to Ammonium</vt:lpstr>
      <vt:lpstr>Biological Nitrogen Dioxide Reduction to Ammonium Continued</vt:lpstr>
      <vt:lpstr>Next up Justin Kirkpatrick</vt:lpstr>
      <vt:lpstr>Justin Kirkpatrick </vt:lpstr>
      <vt:lpstr>Research</vt:lpstr>
      <vt:lpstr>Why are these interesting? Why economics?</vt:lpstr>
      <vt:lpstr>Some prior research</vt:lpstr>
      <vt:lpstr>Call for collaboration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Heckel, Erik</cp:lastModifiedBy>
  <cp:revision>142</cp:revision>
  <dcterms:created xsi:type="dcterms:W3CDTF">2018-11-15T22:24:07Z</dcterms:created>
  <dcterms:modified xsi:type="dcterms:W3CDTF">2022-06-06T13:50:06Z</dcterms:modified>
</cp:coreProperties>
</file>